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</p:sldMasterIdLst>
  <p:notesMasterIdLst>
    <p:notesMasterId r:id="rId16"/>
  </p:notesMasterIdLst>
  <p:sldIdLst>
    <p:sldId id="256" r:id="rId4"/>
    <p:sldId id="258" r:id="rId5"/>
    <p:sldId id="294" r:id="rId6"/>
    <p:sldId id="296" r:id="rId7"/>
    <p:sldId id="261" r:id="rId8"/>
    <p:sldId id="263" r:id="rId9"/>
    <p:sldId id="267" r:id="rId10"/>
    <p:sldId id="298" r:id="rId11"/>
    <p:sldId id="270" r:id="rId12"/>
    <p:sldId id="273" r:id="rId13"/>
    <p:sldId id="275" r:id="rId14"/>
    <p:sldId id="276" r:id="rId15"/>
  </p:sldIdLst>
  <p:sldSz cx="14630400" cy="8229600"/>
  <p:notesSz cx="6858000" cy="9144000"/>
  <p:defaultTextStyle>
    <a:defPPr>
      <a:defRPr lang="en-US"/>
    </a:defPPr>
    <a:lvl1pPr marL="0" algn="l" defTabSz="14609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0429" algn="l" defTabSz="14609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0989" algn="l" defTabSz="14609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1459" algn="l" defTabSz="14609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1974" algn="l" defTabSz="14609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2402" algn="l" defTabSz="14609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2830" algn="l" defTabSz="14609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3344" algn="l" defTabSz="14609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3838" algn="l" defTabSz="146098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56" y="-9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2FA21-E35E-4C32-868F-BC15CF7AA24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1F339-2630-450A-AA72-C8B7D9A3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09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0429" algn="l" defTabSz="14609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0989" algn="l" defTabSz="14609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1459" algn="l" defTabSz="14609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1974" algn="l" defTabSz="14609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2402" algn="l" defTabSz="14609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2830" algn="l" defTabSz="14609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13344" algn="l" defTabSz="14609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43838" algn="l" defTabSz="14609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F339-2630-450A-AA72-C8B7D9A3DE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F339-2630-450A-AA72-C8B7D9A3DE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638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0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0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2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3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47653"/>
            <a:ext cx="3291840" cy="5265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47653"/>
            <a:ext cx="9631680" cy="52654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" y="7494270"/>
            <a:ext cx="3413760" cy="571501"/>
          </a:xfrm>
          <a:prstGeom prst="rect">
            <a:avLst/>
          </a:prstGeom>
          <a:ln/>
        </p:spPr>
        <p:txBody>
          <a:bodyPr lIns="54766" tIns="27378" rIns="54766" bIns="27378"/>
          <a:lstStyle>
            <a:lvl1pPr>
              <a:defRPr/>
            </a:lvl1pPr>
          </a:lstStyle>
          <a:p>
            <a:pPr defTabSz="1299875">
              <a:defRPr/>
            </a:pPr>
            <a:endParaRPr lang="en-US" sz="2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998720" y="7494270"/>
            <a:ext cx="4632960" cy="571501"/>
          </a:xfrm>
          <a:prstGeom prst="rect">
            <a:avLst/>
          </a:prstGeom>
          <a:ln/>
        </p:spPr>
        <p:txBody>
          <a:bodyPr lIns="54766" tIns="27378" rIns="54766" bIns="27378"/>
          <a:lstStyle>
            <a:lvl1pPr>
              <a:defRPr/>
            </a:lvl1pPr>
          </a:lstStyle>
          <a:p>
            <a:pPr defTabSz="1299875">
              <a:defRPr/>
            </a:pPr>
            <a:endParaRPr lang="en-US" sz="26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485120" y="7494270"/>
            <a:ext cx="3413760" cy="571501"/>
          </a:xfrm>
          <a:prstGeom prst="rect">
            <a:avLst/>
          </a:prstGeom>
          <a:ln/>
        </p:spPr>
        <p:txBody>
          <a:bodyPr lIns="54766" tIns="27378" rIns="54766" bIns="27378"/>
          <a:lstStyle>
            <a:lvl1pPr>
              <a:defRPr/>
            </a:lvl1pPr>
          </a:lstStyle>
          <a:p>
            <a:pPr defTabSz="1299875"/>
            <a:fld id="{475E0F57-EEA1-4A8B-9311-4AD2064A14C0}" type="slidenum">
              <a:rPr lang="en-US" sz="2600" smtClean="0">
                <a:solidFill>
                  <a:prstClr val="black"/>
                </a:solidFill>
              </a:rPr>
              <a:pPr defTabSz="1299875"/>
              <a:t>‹#›</a:t>
            </a:fld>
            <a:endParaRPr 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lIns="54766" tIns="27378" rIns="54766" bIns="2737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lIns="54766" tIns="27378" rIns="54766" bIns="27378"/>
          <a:lstStyle/>
          <a:p>
            <a:pPr defTabSz="1299875"/>
            <a:fld id="{7FE5A9CD-1CA5-4BB6-ABF6-C3DB2F9C09D1}" type="datetimeFigureOut">
              <a:rPr lang="en-US" sz="2600" smtClean="0">
                <a:solidFill>
                  <a:prstClr val="black"/>
                </a:solidFill>
              </a:rPr>
              <a:pPr defTabSz="1299875"/>
              <a:t>3/15/2023</a:t>
            </a:fld>
            <a:endParaRPr lang="en-US" sz="2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lIns="54766" tIns="27378" rIns="54766" bIns="27378"/>
          <a:lstStyle/>
          <a:p>
            <a:pPr defTabSz="1299875"/>
            <a:endParaRPr lang="en-US" sz="2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lIns="54766" tIns="27378" rIns="54766" bIns="27378"/>
          <a:lstStyle/>
          <a:p>
            <a:pPr defTabSz="1299875"/>
            <a:fld id="{E9E3A461-C528-4C33-83FA-271D1850C3B5}" type="slidenum">
              <a:rPr lang="en-US" sz="2600" smtClean="0">
                <a:solidFill>
                  <a:prstClr val="black"/>
                </a:solidFill>
              </a:rPr>
              <a:pPr defTabSz="1299875"/>
              <a:t>‹#›</a:t>
            </a:fld>
            <a:endParaRPr 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0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002966" y="0"/>
            <a:ext cx="7627434" cy="82296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 lIns="54766" tIns="27378" rIns="54766" bIns="27378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85559-19EA-4425-B926-3ED6D606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590675"/>
          </a:xfrm>
          <a:prstGeom prst="rect">
            <a:avLst/>
          </a:prstGeom>
        </p:spPr>
        <p:txBody>
          <a:bodyPr lIns="54766" tIns="27378" rIns="54766" bIns="2737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DD77E-4AC3-4E3E-AE19-9685C0FCF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lIns="54766" tIns="27378" rIns="54766" bIns="2737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B26587-3D2B-4EA4-B1D8-6076849C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3"/>
            <a:ext cx="3291840" cy="438150"/>
          </a:xfrm>
          <a:prstGeom prst="rect">
            <a:avLst/>
          </a:prstGeom>
        </p:spPr>
        <p:txBody>
          <a:bodyPr lIns="54766" tIns="27378" rIns="54766" bIns="27378"/>
          <a:lstStyle/>
          <a:p>
            <a:pPr defTabSz="1299875"/>
            <a:fld id="{ABEBB802-586C-4038-A149-DB254912F076}" type="datetime1">
              <a:rPr lang="en-US" sz="2600" smtClean="0">
                <a:solidFill>
                  <a:prstClr val="black"/>
                </a:solidFill>
              </a:rPr>
              <a:pPr defTabSz="1299875"/>
              <a:t>3/15/2023</a:t>
            </a:fld>
            <a:endParaRPr lang="en-US" sz="26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8B0A3-11A9-4798-A2C3-CA3C57D6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3"/>
            <a:ext cx="4937760" cy="438150"/>
          </a:xfrm>
          <a:prstGeom prst="rect">
            <a:avLst/>
          </a:prstGeom>
        </p:spPr>
        <p:txBody>
          <a:bodyPr lIns="54766" tIns="27378" rIns="54766" bIns="27378"/>
          <a:lstStyle/>
          <a:p>
            <a:pPr defTabSz="1299875"/>
            <a:r>
              <a:rPr lang="en-US" sz="2600">
                <a:solidFill>
                  <a:prstClr val="black"/>
                </a:solidFill>
              </a:rPr>
              <a:t>Cô An Linh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2AF2DB-5583-48B3-AE60-5D77F96C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3"/>
            <a:ext cx="3291840" cy="438150"/>
          </a:xfrm>
          <a:prstGeom prst="rect">
            <a:avLst/>
          </a:prstGeom>
        </p:spPr>
        <p:txBody>
          <a:bodyPr lIns="54766" tIns="27378" rIns="54766" bIns="27378"/>
          <a:lstStyle/>
          <a:p>
            <a:pPr defTabSz="1299875"/>
            <a:fld id="{77B95232-7280-43C6-B1D2-0ABD74435B67}" type="slidenum">
              <a:rPr lang="en-US" sz="2600" smtClean="0">
                <a:solidFill>
                  <a:prstClr val="black"/>
                </a:solidFill>
              </a:rPr>
              <a:pPr defTabSz="1299875"/>
              <a:t>‹#›</a:t>
            </a:fld>
            <a:endParaRPr 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7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628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1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3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3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4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1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17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050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113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16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226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27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32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38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44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440184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40184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7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67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506" indent="0">
              <a:buNone/>
              <a:defRPr sz="3200" b="1"/>
            </a:lvl2pPr>
            <a:lvl3pPr marL="1461133" indent="0">
              <a:buNone/>
              <a:defRPr sz="2900" b="1"/>
            </a:lvl3pPr>
            <a:lvl4pPr marL="2191677" indent="0">
              <a:buNone/>
              <a:defRPr sz="2600" b="1"/>
            </a:lvl4pPr>
            <a:lvl5pPr marL="2922262" indent="0">
              <a:buNone/>
              <a:defRPr sz="2600" b="1"/>
            </a:lvl5pPr>
            <a:lvl6pPr marL="3652766" indent="0">
              <a:buNone/>
              <a:defRPr sz="2600" b="1"/>
            </a:lvl6pPr>
            <a:lvl7pPr marL="4383272" indent="0">
              <a:buNone/>
              <a:defRPr sz="2600" b="1"/>
            </a:lvl7pPr>
            <a:lvl8pPr marL="5113856" indent="0">
              <a:buNone/>
              <a:defRPr sz="2600" b="1"/>
            </a:lvl8pPr>
            <a:lvl9pPr marL="5844421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166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506" indent="0">
              <a:buNone/>
              <a:defRPr sz="3200" b="1"/>
            </a:lvl2pPr>
            <a:lvl3pPr marL="1461133" indent="0">
              <a:buNone/>
              <a:defRPr sz="2900" b="1"/>
            </a:lvl3pPr>
            <a:lvl4pPr marL="2191677" indent="0">
              <a:buNone/>
              <a:defRPr sz="2600" b="1"/>
            </a:lvl4pPr>
            <a:lvl5pPr marL="2922262" indent="0">
              <a:buNone/>
              <a:defRPr sz="2600" b="1"/>
            </a:lvl5pPr>
            <a:lvl6pPr marL="3652766" indent="0">
              <a:buNone/>
              <a:defRPr sz="2600" b="1"/>
            </a:lvl6pPr>
            <a:lvl7pPr marL="4383272" indent="0">
              <a:buNone/>
              <a:defRPr sz="2600" b="1"/>
            </a:lvl7pPr>
            <a:lvl8pPr marL="5113856" indent="0">
              <a:buNone/>
              <a:defRPr sz="2600" b="1"/>
            </a:lvl8pPr>
            <a:lvl9pPr marL="5844421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166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25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95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0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51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778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51" y="1722126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0506" indent="0">
              <a:buNone/>
              <a:defRPr sz="1900"/>
            </a:lvl2pPr>
            <a:lvl3pPr marL="1461133" indent="0">
              <a:buNone/>
              <a:defRPr sz="1600"/>
            </a:lvl3pPr>
            <a:lvl4pPr marL="2191677" indent="0">
              <a:buNone/>
              <a:defRPr sz="1400"/>
            </a:lvl4pPr>
            <a:lvl5pPr marL="2922262" indent="0">
              <a:buNone/>
              <a:defRPr sz="1400"/>
            </a:lvl5pPr>
            <a:lvl6pPr marL="3652766" indent="0">
              <a:buNone/>
              <a:defRPr sz="1400"/>
            </a:lvl6pPr>
            <a:lvl7pPr marL="4383272" indent="0">
              <a:buNone/>
              <a:defRPr sz="1400"/>
            </a:lvl7pPr>
            <a:lvl8pPr marL="5113856" indent="0">
              <a:buNone/>
              <a:defRPr sz="1400"/>
            </a:lvl8pPr>
            <a:lvl9pPr marL="584442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0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2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0506" indent="0">
              <a:buNone/>
              <a:defRPr sz="4500"/>
            </a:lvl2pPr>
            <a:lvl3pPr marL="1461133" indent="0">
              <a:buNone/>
              <a:defRPr sz="3800"/>
            </a:lvl3pPr>
            <a:lvl4pPr marL="2191677" indent="0">
              <a:buNone/>
              <a:defRPr sz="3200"/>
            </a:lvl4pPr>
            <a:lvl5pPr marL="2922262" indent="0">
              <a:buNone/>
              <a:defRPr sz="3200"/>
            </a:lvl5pPr>
            <a:lvl6pPr marL="3652766" indent="0">
              <a:buNone/>
              <a:defRPr sz="3200"/>
            </a:lvl6pPr>
            <a:lvl7pPr marL="4383272" indent="0">
              <a:buNone/>
              <a:defRPr sz="3200"/>
            </a:lvl7pPr>
            <a:lvl8pPr marL="5113856" indent="0">
              <a:buNone/>
              <a:defRPr sz="3200"/>
            </a:lvl8pPr>
            <a:lvl9pPr marL="5844421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923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0506" indent="0">
              <a:buNone/>
              <a:defRPr sz="1900"/>
            </a:lvl2pPr>
            <a:lvl3pPr marL="1461133" indent="0">
              <a:buNone/>
              <a:defRPr sz="1600"/>
            </a:lvl3pPr>
            <a:lvl4pPr marL="2191677" indent="0">
              <a:buNone/>
              <a:defRPr sz="1400"/>
            </a:lvl4pPr>
            <a:lvl5pPr marL="2922262" indent="0">
              <a:buNone/>
              <a:defRPr sz="1400"/>
            </a:lvl5pPr>
            <a:lvl6pPr marL="3652766" indent="0">
              <a:buNone/>
              <a:defRPr sz="1400"/>
            </a:lvl6pPr>
            <a:lvl7pPr marL="4383272" indent="0">
              <a:buNone/>
              <a:defRPr sz="1400"/>
            </a:lvl7pPr>
            <a:lvl8pPr marL="5113856" indent="0">
              <a:buNone/>
              <a:defRPr sz="1400"/>
            </a:lvl8pPr>
            <a:lvl9pPr marL="584442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61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47653"/>
            <a:ext cx="3291840" cy="5265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47653"/>
            <a:ext cx="9631680" cy="52654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042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098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145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19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24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283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33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383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440184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40184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4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429" indent="0">
              <a:buNone/>
              <a:defRPr sz="3200" b="1"/>
            </a:lvl2pPr>
            <a:lvl3pPr marL="1460989" indent="0">
              <a:buNone/>
              <a:defRPr sz="2900" b="1"/>
            </a:lvl3pPr>
            <a:lvl4pPr marL="2191459" indent="0">
              <a:buNone/>
              <a:defRPr sz="2600" b="1"/>
            </a:lvl4pPr>
            <a:lvl5pPr marL="2921974" indent="0">
              <a:buNone/>
              <a:defRPr sz="2600" b="1"/>
            </a:lvl5pPr>
            <a:lvl6pPr marL="3652402" indent="0">
              <a:buNone/>
              <a:defRPr sz="2600" b="1"/>
            </a:lvl6pPr>
            <a:lvl7pPr marL="4382830" indent="0">
              <a:buNone/>
              <a:defRPr sz="2600" b="1"/>
            </a:lvl7pPr>
            <a:lvl8pPr marL="5113344" indent="0">
              <a:buNone/>
              <a:defRPr sz="2600" b="1"/>
            </a:lvl8pPr>
            <a:lvl9pPr marL="584383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166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429" indent="0">
              <a:buNone/>
              <a:defRPr sz="3200" b="1"/>
            </a:lvl2pPr>
            <a:lvl3pPr marL="1460989" indent="0">
              <a:buNone/>
              <a:defRPr sz="2900" b="1"/>
            </a:lvl3pPr>
            <a:lvl4pPr marL="2191459" indent="0">
              <a:buNone/>
              <a:defRPr sz="2600" b="1"/>
            </a:lvl4pPr>
            <a:lvl5pPr marL="2921974" indent="0">
              <a:buNone/>
              <a:defRPr sz="2600" b="1"/>
            </a:lvl5pPr>
            <a:lvl6pPr marL="3652402" indent="0">
              <a:buNone/>
              <a:defRPr sz="2600" b="1"/>
            </a:lvl6pPr>
            <a:lvl7pPr marL="4382830" indent="0">
              <a:buNone/>
              <a:defRPr sz="2600" b="1"/>
            </a:lvl7pPr>
            <a:lvl8pPr marL="5113344" indent="0">
              <a:buNone/>
              <a:defRPr sz="2600" b="1"/>
            </a:lvl8pPr>
            <a:lvl9pPr marL="584383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166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51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788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51" y="1722126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0429" indent="0">
              <a:buNone/>
              <a:defRPr sz="1900"/>
            </a:lvl2pPr>
            <a:lvl3pPr marL="1460989" indent="0">
              <a:buNone/>
              <a:defRPr sz="1600"/>
            </a:lvl3pPr>
            <a:lvl4pPr marL="2191459" indent="0">
              <a:buNone/>
              <a:defRPr sz="1400"/>
            </a:lvl4pPr>
            <a:lvl5pPr marL="2921974" indent="0">
              <a:buNone/>
              <a:defRPr sz="1400"/>
            </a:lvl5pPr>
            <a:lvl6pPr marL="3652402" indent="0">
              <a:buNone/>
              <a:defRPr sz="1400"/>
            </a:lvl6pPr>
            <a:lvl7pPr marL="4382830" indent="0">
              <a:buNone/>
              <a:defRPr sz="1400"/>
            </a:lvl7pPr>
            <a:lvl8pPr marL="5113344" indent="0">
              <a:buNone/>
              <a:defRPr sz="1400"/>
            </a:lvl8pPr>
            <a:lvl9pPr marL="584383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5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2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0429" indent="0">
              <a:buNone/>
              <a:defRPr sz="4500"/>
            </a:lvl2pPr>
            <a:lvl3pPr marL="1460989" indent="0">
              <a:buNone/>
              <a:defRPr sz="3800"/>
            </a:lvl3pPr>
            <a:lvl4pPr marL="2191459" indent="0">
              <a:buNone/>
              <a:defRPr sz="3200"/>
            </a:lvl4pPr>
            <a:lvl5pPr marL="2921974" indent="0">
              <a:buNone/>
              <a:defRPr sz="3200"/>
            </a:lvl5pPr>
            <a:lvl6pPr marL="3652402" indent="0">
              <a:buNone/>
              <a:defRPr sz="3200"/>
            </a:lvl6pPr>
            <a:lvl7pPr marL="4382830" indent="0">
              <a:buNone/>
              <a:defRPr sz="3200"/>
            </a:lvl7pPr>
            <a:lvl8pPr marL="5113344" indent="0">
              <a:buNone/>
              <a:defRPr sz="3200"/>
            </a:lvl8pPr>
            <a:lvl9pPr marL="584383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932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0429" indent="0">
              <a:buNone/>
              <a:defRPr sz="1900"/>
            </a:lvl2pPr>
            <a:lvl3pPr marL="1460989" indent="0">
              <a:buNone/>
              <a:defRPr sz="1600"/>
            </a:lvl3pPr>
            <a:lvl4pPr marL="2191459" indent="0">
              <a:buNone/>
              <a:defRPr sz="1400"/>
            </a:lvl4pPr>
            <a:lvl5pPr marL="2921974" indent="0">
              <a:buNone/>
              <a:defRPr sz="1400"/>
            </a:lvl5pPr>
            <a:lvl6pPr marL="3652402" indent="0">
              <a:buNone/>
              <a:defRPr sz="1400"/>
            </a:lvl6pPr>
            <a:lvl7pPr marL="4382830" indent="0">
              <a:buNone/>
              <a:defRPr sz="1400"/>
            </a:lvl7pPr>
            <a:lvl8pPr marL="5113344" indent="0">
              <a:buNone/>
              <a:defRPr sz="1400"/>
            </a:lvl8pPr>
            <a:lvl9pPr marL="584383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6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46122" tIns="73061" rIns="146122" bIns="730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46122" tIns="73061" rIns="146122" bIns="730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vert="horz" lIns="146122" tIns="73061" rIns="146122" bIns="7306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31503-B22E-4DCA-8098-373F9E02AC1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vert="horz" lIns="146122" tIns="73061" rIns="146122" bIns="7306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vert="horz" lIns="146122" tIns="73061" rIns="146122" bIns="7306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1AEE-E2D9-499A-A8E4-1D125C89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098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7822" indent="-547822" algn="l" defTabSz="146098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077" indent="-456562" algn="l" defTabSz="1460989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202" indent="-365213" algn="l" defTabSz="146098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6672" indent="-365213" algn="l" defTabSz="146098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87187" indent="-365213" algn="l" defTabSz="146098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17614" indent="-365213" algn="l" defTabSz="14609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48131" indent="-365213" algn="l" defTabSz="14609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603" indent="-365213" algn="l" defTabSz="14609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09074" indent="-365213" algn="l" defTabSz="14609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098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0429" algn="l" defTabSz="146098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989" algn="l" defTabSz="146098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1459" algn="l" defTabSz="146098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974" algn="l" defTabSz="146098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2402" algn="l" defTabSz="146098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2830" algn="l" defTabSz="146098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3344" algn="l" defTabSz="146098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3838" algn="l" defTabSz="146098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766" tIns="27378" rIns="54766" bIns="27378" rtlCol="0" anchor="ctr"/>
          <a:lstStyle/>
          <a:p>
            <a:pPr algn="ctr" defTabSz="1299875"/>
            <a:endParaRPr lang="en-US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7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ctr" defTabSz="1299875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458" indent="-487458" algn="l" defTabSz="12998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098" indent="-406267" algn="l" defTabSz="129987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744" indent="-324971" algn="l" defTabSz="129987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579" indent="-324971" algn="l" defTabSz="129987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725" indent="-324971" algn="l" defTabSz="129987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472" indent="-324971" algn="l" defTabSz="129987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400" indent="-324971" algn="l" defTabSz="129987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325" indent="-324971" algn="l" defTabSz="129987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114" indent="-324971" algn="l" defTabSz="129987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42" algn="l" defTabSz="1299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875" algn="l" defTabSz="1299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819" algn="l" defTabSz="1299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653" algn="l" defTabSz="1299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490" algn="l" defTabSz="1299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429" algn="l" defTabSz="1299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368" algn="l" defTabSz="1299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306" algn="l" defTabSz="12998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46134" tIns="73067" rIns="146134" bIns="730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46134" tIns="73067" rIns="146134" bIns="730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vert="horz" lIns="146134" tIns="73067" rIns="146134" bIns="7306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1133"/>
            <a:fld id="{64C211C3-3134-421B-A91F-25D0C2A95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1133"/>
              <a:t>3/15/2023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vert="horz" lIns="146134" tIns="73067" rIns="146134" bIns="7306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11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vert="horz" lIns="146134" tIns="73067" rIns="146134" bIns="7306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1133"/>
            <a:fld id="{25A76C07-5E24-4101-831E-CFF6FD6B71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113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8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1461133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7880" indent="-547880" algn="l" defTabSz="1461133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192" indent="-456606" algn="l" defTabSz="1461133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384" indent="-365251" algn="l" defTabSz="146113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6928" indent="-365251" algn="l" defTabSz="146113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87514" indent="-365251" algn="l" defTabSz="1461133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18018" indent="-365251" algn="l" defTabSz="14611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48605" indent="-365251" algn="l" defTabSz="14611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79150" indent="-365251" algn="l" defTabSz="14611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09694" indent="-365251" algn="l" defTabSz="14611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113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0506" algn="l" defTabSz="146113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1133" algn="l" defTabSz="146113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1677" algn="l" defTabSz="146113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2262" algn="l" defTabSz="146113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2766" algn="l" defTabSz="146113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3272" algn="l" defTabSz="146113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3856" algn="l" defTabSz="146113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4421" algn="l" defTabSz="1461133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2" y="427994"/>
            <a:ext cx="14055962" cy="7379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3285" y="773630"/>
            <a:ext cx="314345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122" tIns="73061" rIns="146122" bIns="73061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a16="http://schemas.microsoft.com/office/drawing/2014/main" xmlns="" id="{ACCFEF31-A2E9-4ABB-81AA-D3CEBE7684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7159" y="3077885"/>
            <a:ext cx="5041294" cy="2775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5197" y="3296229"/>
            <a:ext cx="7315200" cy="1772794"/>
          </a:xfrm>
          <a:prstGeom prst="rect">
            <a:avLst/>
          </a:prstGeom>
        </p:spPr>
        <p:txBody>
          <a:bodyPr lIns="146186" tIns="73093" rIns="146186" bIns="73093">
            <a:spAutoFit/>
          </a:bodyPr>
          <a:lstStyle/>
          <a:p>
            <a:pPr>
              <a:buFontTx/>
              <a:buChar char="-"/>
            </a:pPr>
            <a:r>
              <a:rPr lang="en-US" sz="3500" b="1" i="1">
                <a:latin typeface="Times New Roman" pitchFamily="18" charset="0"/>
                <a:cs typeface="Times New Roman" pitchFamily="18" charset="0"/>
              </a:rPr>
              <a:t> Thái ấp, bổng lộc </a:t>
            </a:r>
            <a:r>
              <a:rPr lang="en-US" sz="35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Không còn</a:t>
            </a:r>
          </a:p>
          <a:p>
            <a:pPr>
              <a:buFontTx/>
              <a:buChar char="-"/>
            </a:pPr>
            <a:r>
              <a:rPr lang="en-US" sz="35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Gia quyến, xã tắc  Cũng mất</a:t>
            </a:r>
          </a:p>
          <a:p>
            <a:pPr>
              <a:buFontTx/>
              <a:buChar char="-"/>
            </a:pPr>
            <a:r>
              <a:rPr lang="en-US" sz="35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Thanh danh  Bị mang tiếng</a:t>
            </a:r>
            <a:endParaRPr lang="en-US" sz="35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925" y="2847459"/>
            <a:ext cx="1516275" cy="25114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46186" tIns="73093" rIns="146186" bIns="73093" rtlCol="0">
            <a:spAutoFit/>
          </a:bodyPr>
          <a:lstStyle/>
          <a:p>
            <a:endParaRPr lang="en-US" sz="3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Hậu quả</a:t>
            </a:r>
          </a:p>
          <a:p>
            <a:endParaRPr lang="en-US" sz="3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286">
            <a:off x="8742925" y="3546277"/>
            <a:ext cx="1348354" cy="13483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37968" y="3077885"/>
            <a:ext cx="4378086" cy="2314480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mất , nhà tan, bị bắt làm tù binh, bị mất tất cả, chịu nhục, tiếng nhơ muôn đời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3946" y="831999"/>
            <a:ext cx="10618085" cy="571430"/>
            <a:chOff x="644526" y="2766774"/>
            <a:chExt cx="17699112" cy="952377"/>
          </a:xfrm>
        </p:grpSpPr>
        <p:sp>
          <p:nvSpPr>
            <p:cNvPr id="13" name="TextBox 12"/>
            <p:cNvSpPr txBox="1"/>
            <p:nvPr/>
          </p:nvSpPr>
          <p:spPr>
            <a:xfrm>
              <a:off x="1906584" y="2766774"/>
              <a:ext cx="16437054" cy="89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 i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 tích phải trái, làm rõ đúng sai</a:t>
              </a:r>
              <a:endParaRPr lang="vi-VN" b="1" i="1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0306" y="2795827"/>
              <a:ext cx="716635" cy="92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86419"/>
              <a:r>
                <a:rPr lang="en-US" sz="3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39349" y="1349693"/>
            <a:ext cx="5581520" cy="646326"/>
          </a:xfrm>
          <a:prstGeom prst="rect">
            <a:avLst/>
          </a:prstGeom>
          <a:noFill/>
        </p:spPr>
        <p:txBody>
          <a:bodyPr wrap="none" lIns="146186" tIns="73093" rIns="146186" bIns="73093" rtlCol="0">
            <a:spAutoFit/>
          </a:bodyPr>
          <a:lstStyle/>
          <a:p>
            <a:r>
              <a:rPr lang="en-US" sz="3200" b="1" i="1" u="sng">
                <a:latin typeface="Times New Roman" pitchFamily="18" charset="0"/>
                <a:cs typeface="Times New Roman" pitchFamily="18" charset="0"/>
              </a:rPr>
              <a:t>c, Hậu quả và thảm hại tất yếu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07060" y="237563"/>
            <a:ext cx="6005128" cy="538609"/>
            <a:chOff x="-178462" y="1828800"/>
            <a:chExt cx="10009850" cy="897529"/>
          </a:xfrm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6714" y="1828800"/>
              <a:ext cx="1430218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86419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67734" y="1828800"/>
              <a:ext cx="7763654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CHI TIẾT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2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a16="http://schemas.microsoft.com/office/drawing/2014/main" xmlns="" id="{ACCFEF31-A2E9-4ABB-81AA-D3CEBE7684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50747" y="2909819"/>
            <a:ext cx="5892435" cy="40853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3943" y="831999"/>
            <a:ext cx="11654982" cy="571430"/>
            <a:chOff x="644526" y="2766774"/>
            <a:chExt cx="19427500" cy="952377"/>
          </a:xfrm>
        </p:grpSpPr>
        <p:sp>
          <p:nvSpPr>
            <p:cNvPr id="9" name="TextBox 8"/>
            <p:cNvSpPr txBox="1"/>
            <p:nvPr/>
          </p:nvSpPr>
          <p:spPr>
            <a:xfrm>
              <a:off x="1906584" y="2766774"/>
              <a:ext cx="18165442" cy="89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 i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 vụ cấp bách cần làm</a:t>
              </a:r>
              <a:endParaRPr lang="vi-VN" b="1" i="1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309" y="2795827"/>
              <a:ext cx="716635" cy="92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86419"/>
              <a:r>
                <a:rPr lang="en-US" sz="3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39349" y="1349693"/>
            <a:ext cx="6127824" cy="646326"/>
          </a:xfrm>
          <a:prstGeom prst="rect">
            <a:avLst/>
          </a:prstGeom>
          <a:noFill/>
        </p:spPr>
        <p:txBody>
          <a:bodyPr wrap="none" lIns="146186" tIns="73093" rIns="146186" bIns="73093" rtlCol="0">
            <a:spAutoFit/>
          </a:bodyPr>
          <a:lstStyle/>
          <a:p>
            <a:r>
              <a:rPr lang="en-US" sz="3200" b="1" i="1" u="sng">
                <a:latin typeface="Times New Roman" pitchFamily="18" charset="0"/>
                <a:cs typeface="Times New Roman" pitchFamily="18" charset="0"/>
              </a:rPr>
              <a:t>a, Lời kêu gọi- cũng là mệnh lệnh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0E6946-1617-44C2-9F9F-CAD09681D4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0533" r="11551" b="27795"/>
          <a:stretch/>
        </p:blipFill>
        <p:spPr>
          <a:xfrm>
            <a:off x="402432" y="1617023"/>
            <a:ext cx="8048314" cy="56085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37978" y="3192081"/>
            <a:ext cx="5875853" cy="3139317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pPr defTabSz="1461709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lược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defTabSz="1461709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defTabSz="1461709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defTabSz="1461709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nhục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 defTabSz="1461709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286">
            <a:off x="8129231" y="3881692"/>
            <a:ext cx="1348354" cy="13483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024329" y="2847519"/>
            <a:ext cx="5203698" cy="4456485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3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Thái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tác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dứt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khoát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cương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quyết</a:t>
            </a:r>
            <a:endParaRPr lang="en-US" sz="3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giọng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endParaRPr lang="en-US" sz="3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-&gt;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Bày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tỏ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tâm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vị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3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tướng</a:t>
            </a:r>
            <a:endParaRPr lang="en-US" sz="3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07060" y="237563"/>
            <a:ext cx="6005128" cy="538609"/>
            <a:chOff x="-178462" y="1828800"/>
            <a:chExt cx="10009850" cy="897529"/>
          </a:xfrm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6714" y="1828800"/>
              <a:ext cx="1430218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86419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67734" y="1828800"/>
              <a:ext cx="7763654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CHI TIẾT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943" y="831999"/>
            <a:ext cx="11654982" cy="571430"/>
            <a:chOff x="644526" y="2766774"/>
            <a:chExt cx="19427500" cy="952377"/>
          </a:xfrm>
        </p:grpSpPr>
        <p:sp>
          <p:nvSpPr>
            <p:cNvPr id="9" name="TextBox 8"/>
            <p:cNvSpPr txBox="1"/>
            <p:nvPr/>
          </p:nvSpPr>
          <p:spPr>
            <a:xfrm>
              <a:off x="1906584" y="2766774"/>
              <a:ext cx="18165442" cy="89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 i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Nhiệm vụ cấp bách cần làm</a:t>
              </a:r>
              <a:endParaRPr lang="vi-VN" b="1" i="1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309" y="2795827"/>
              <a:ext cx="716635" cy="92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86419"/>
              <a:r>
                <a:rPr lang="en-US" sz="3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39347" y="1349693"/>
            <a:ext cx="2315242" cy="646326"/>
          </a:xfrm>
          <a:prstGeom prst="rect">
            <a:avLst/>
          </a:prstGeom>
          <a:noFill/>
        </p:spPr>
        <p:txBody>
          <a:bodyPr wrap="none" lIns="146186" tIns="73093" rIns="146186" bIns="73093" rtlCol="0">
            <a:spAutoFit/>
          </a:bodyPr>
          <a:lstStyle/>
          <a:p>
            <a:r>
              <a:rPr lang="en-US" sz="3200" b="1" i="1" u="sng">
                <a:latin typeface="Times New Roman" pitchFamily="18" charset="0"/>
                <a:cs typeface="Times New Roman" pitchFamily="18" charset="0"/>
              </a:rPr>
              <a:t>b, Hiệu quả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39351" y="2386612"/>
            <a:ext cx="2595067" cy="25950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2540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4308739" y="2386612"/>
            <a:ext cx="2595067" cy="25950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2540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3572889"/>
              <a:satOff val="-5243"/>
              <a:lumOff val="3553"/>
              <a:alphaOff val="0"/>
            </a:schemeClr>
          </a:fillRef>
          <a:effectRef idx="0">
            <a:schemeClr val="accent3">
              <a:tint val="50000"/>
              <a:hueOff val="3572889"/>
              <a:satOff val="-5243"/>
              <a:lumOff val="35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7265750" y="2386612"/>
            <a:ext cx="2595067" cy="25950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2540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7145779"/>
              <a:satOff val="-10486"/>
              <a:lumOff val="7107"/>
              <a:alphaOff val="0"/>
            </a:schemeClr>
          </a:fillRef>
          <a:effectRef idx="0">
            <a:schemeClr val="accent3">
              <a:tint val="50000"/>
              <a:hueOff val="7145779"/>
              <a:satOff val="-10486"/>
              <a:lumOff val="71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/>
          <p:cNvSpPr/>
          <p:nvPr/>
        </p:nvSpPr>
        <p:spPr>
          <a:xfrm>
            <a:off x="10135137" y="2386612"/>
            <a:ext cx="2595067" cy="25950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2540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10718668"/>
              <a:satOff val="-15729"/>
              <a:lumOff val="10660"/>
              <a:alphaOff val="0"/>
            </a:schemeClr>
          </a:fillRef>
          <a:effectRef idx="0">
            <a:schemeClr val="accent3">
              <a:tint val="50000"/>
              <a:hueOff val="10718668"/>
              <a:satOff val="-15729"/>
              <a:lumOff val="1066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1554563" y="2617036"/>
            <a:ext cx="2534682" cy="2142120"/>
          </a:xfrm>
          <a:prstGeom prst="rect">
            <a:avLst/>
          </a:prstGeom>
          <a:noFill/>
        </p:spPr>
        <p:txBody>
          <a:bodyPr wrap="square" lIns="146186" tIns="73093" rIns="146186" bIns="73093" rtlCol="0">
            <a:spAutoFit/>
          </a:bodyPr>
          <a:lstStyle/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Thái ấp bền vững, bổng lộc được thụ hưởng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9670" y="2617036"/>
            <a:ext cx="2534682" cy="2142120"/>
          </a:xfrm>
          <a:prstGeom prst="rect">
            <a:avLst/>
          </a:prstGeom>
          <a:noFill/>
        </p:spPr>
        <p:txBody>
          <a:bodyPr wrap="square" lIns="146186" tIns="73093" rIns="146186" bIns="73093" rtlCol="0">
            <a:spAutoFit/>
          </a:bodyPr>
          <a:lstStyle/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Gia quyến êm ấm, vợ con bách niên giai lão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60838" y="2617036"/>
            <a:ext cx="1958618" cy="2142120"/>
          </a:xfrm>
          <a:prstGeom prst="rect">
            <a:avLst/>
          </a:prstGeom>
          <a:noFill/>
        </p:spPr>
        <p:txBody>
          <a:bodyPr wrap="square" lIns="146186" tIns="73093" rIns="146186" bIns="73093" rtlCol="0">
            <a:spAutoFit/>
          </a:bodyPr>
          <a:lstStyle/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Tổ tiên được thờ lễ, tế cúng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41160" y="2617036"/>
            <a:ext cx="1958618" cy="2142120"/>
          </a:xfrm>
          <a:prstGeom prst="rect">
            <a:avLst/>
          </a:prstGeom>
          <a:noFill/>
        </p:spPr>
        <p:txBody>
          <a:bodyPr wrap="square" lIns="146186" tIns="73093" rIns="146186" bIns="73093" rtlCol="0">
            <a:spAutoFit/>
          </a:bodyPr>
          <a:lstStyle/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Trăm năm còn lưu tiếng thơm</a:t>
            </a: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5400000">
            <a:off x="6865199" y="-158862"/>
            <a:ext cx="437493" cy="10828224"/>
          </a:xfrm>
          <a:custGeom>
            <a:avLst/>
            <a:gdLst>
              <a:gd name="T0" fmla="*/ 4 w 161"/>
              <a:gd name="T1" fmla="*/ 6 h 1065"/>
              <a:gd name="T2" fmla="*/ 39 w 161"/>
              <a:gd name="T3" fmla="*/ 4 h 1065"/>
              <a:gd name="T4" fmla="*/ 120 w 161"/>
              <a:gd name="T5" fmla="*/ 239 h 1065"/>
              <a:gd name="T6" fmla="*/ 117 w 161"/>
              <a:gd name="T7" fmla="*/ 415 h 1065"/>
              <a:gd name="T8" fmla="*/ 160 w 161"/>
              <a:gd name="T9" fmla="*/ 521 h 1065"/>
              <a:gd name="T10" fmla="*/ 161 w 161"/>
              <a:gd name="T11" fmla="*/ 522 h 1065"/>
              <a:gd name="T12" fmla="*/ 112 w 161"/>
              <a:gd name="T13" fmla="*/ 617 h 1065"/>
              <a:gd name="T14" fmla="*/ 114 w 161"/>
              <a:gd name="T15" fmla="*/ 863 h 1065"/>
              <a:gd name="T16" fmla="*/ 40 w 161"/>
              <a:gd name="T17" fmla="*/ 1058 h 1065"/>
              <a:gd name="T18" fmla="*/ 0 w 161"/>
              <a:gd name="T19" fmla="*/ 1065 h 1065"/>
              <a:gd name="T20" fmla="*/ 1 w 161"/>
              <a:gd name="T21" fmla="*/ 1052 h 1065"/>
              <a:gd name="T22" fmla="*/ 28 w 161"/>
              <a:gd name="T23" fmla="*/ 1044 h 1065"/>
              <a:gd name="T24" fmla="*/ 88 w 161"/>
              <a:gd name="T25" fmla="*/ 955 h 1065"/>
              <a:gd name="T26" fmla="*/ 86 w 161"/>
              <a:gd name="T27" fmla="*/ 606 h 1065"/>
              <a:gd name="T28" fmla="*/ 134 w 161"/>
              <a:gd name="T29" fmla="*/ 516 h 1065"/>
              <a:gd name="T30" fmla="*/ 91 w 161"/>
              <a:gd name="T31" fmla="*/ 376 h 1065"/>
              <a:gd name="T32" fmla="*/ 95 w 161"/>
              <a:gd name="T33" fmla="*/ 155 h 1065"/>
              <a:gd name="T34" fmla="*/ 36 w 161"/>
              <a:gd name="T35" fmla="*/ 21 h 1065"/>
              <a:gd name="T36" fmla="*/ 3 w 161"/>
              <a:gd name="T37" fmla="*/ 16 h 1065"/>
              <a:gd name="T38" fmla="*/ 4 w 161"/>
              <a:gd name="T39" fmla="*/ 6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" h="1065">
                <a:moveTo>
                  <a:pt x="4" y="6"/>
                </a:moveTo>
                <a:cubicBezTo>
                  <a:pt x="12" y="4"/>
                  <a:pt x="25" y="0"/>
                  <a:pt x="39" y="4"/>
                </a:cubicBezTo>
                <a:cubicBezTo>
                  <a:pt x="88" y="16"/>
                  <a:pt x="123" y="86"/>
                  <a:pt x="120" y="239"/>
                </a:cubicBezTo>
                <a:cubicBezTo>
                  <a:pt x="120" y="285"/>
                  <a:pt x="115" y="350"/>
                  <a:pt x="117" y="415"/>
                </a:cubicBezTo>
                <a:cubicBezTo>
                  <a:pt x="118" y="480"/>
                  <a:pt x="142" y="518"/>
                  <a:pt x="160" y="521"/>
                </a:cubicBezTo>
                <a:cubicBezTo>
                  <a:pt x="161" y="522"/>
                  <a:pt x="161" y="522"/>
                  <a:pt x="161" y="522"/>
                </a:cubicBezTo>
                <a:cubicBezTo>
                  <a:pt x="138" y="521"/>
                  <a:pt x="116" y="564"/>
                  <a:pt x="112" y="617"/>
                </a:cubicBezTo>
                <a:cubicBezTo>
                  <a:pt x="105" y="702"/>
                  <a:pt x="111" y="788"/>
                  <a:pt x="114" y="863"/>
                </a:cubicBezTo>
                <a:cubicBezTo>
                  <a:pt x="117" y="970"/>
                  <a:pt x="105" y="1041"/>
                  <a:pt x="40" y="1058"/>
                </a:cubicBezTo>
                <a:cubicBezTo>
                  <a:pt x="19" y="1064"/>
                  <a:pt x="0" y="1065"/>
                  <a:pt x="0" y="1065"/>
                </a:cubicBezTo>
                <a:cubicBezTo>
                  <a:pt x="1" y="1052"/>
                  <a:pt x="1" y="1052"/>
                  <a:pt x="1" y="1052"/>
                </a:cubicBezTo>
                <a:cubicBezTo>
                  <a:pt x="9" y="1050"/>
                  <a:pt x="18" y="1047"/>
                  <a:pt x="28" y="1044"/>
                </a:cubicBezTo>
                <a:cubicBezTo>
                  <a:pt x="61" y="1035"/>
                  <a:pt x="85" y="1013"/>
                  <a:pt x="88" y="955"/>
                </a:cubicBezTo>
                <a:cubicBezTo>
                  <a:pt x="94" y="857"/>
                  <a:pt x="69" y="723"/>
                  <a:pt x="86" y="606"/>
                </a:cubicBezTo>
                <a:cubicBezTo>
                  <a:pt x="93" y="560"/>
                  <a:pt x="114" y="524"/>
                  <a:pt x="134" y="516"/>
                </a:cubicBezTo>
                <a:cubicBezTo>
                  <a:pt x="115" y="496"/>
                  <a:pt x="90" y="441"/>
                  <a:pt x="91" y="376"/>
                </a:cubicBezTo>
                <a:cubicBezTo>
                  <a:pt x="92" y="294"/>
                  <a:pt x="96" y="214"/>
                  <a:pt x="95" y="155"/>
                </a:cubicBezTo>
                <a:cubicBezTo>
                  <a:pt x="94" y="82"/>
                  <a:pt x="75" y="37"/>
                  <a:pt x="36" y="21"/>
                </a:cubicBezTo>
                <a:cubicBezTo>
                  <a:pt x="24" y="16"/>
                  <a:pt x="12" y="16"/>
                  <a:pt x="3" y="16"/>
                </a:cubicBezTo>
                <a:lnTo>
                  <a:pt x="4" y="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146019" tIns="73010" rIns="146019" bIns="7301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07091" y="5612626"/>
            <a:ext cx="6779709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46186" tIns="73093" rIns="146186" bIns="73093">
            <a:spAutoFit/>
          </a:bodyPr>
          <a:lstStyle/>
          <a:p>
            <a:pPr algn="ctr" defTabSz="1461709"/>
            <a:r>
              <a:rPr lang="en-US" sz="3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 tranh đất nước đẹp đẽ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82984" y="6649542"/>
            <a:ext cx="7949683" cy="1144923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pPr algn="ctr" defTabSz="1461709"/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Khích lệ, động viên đến mức cao nhất ý chí và quyết tâm chiến đấu của tướng sĩ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107060" y="237563"/>
            <a:ext cx="6005128" cy="538609"/>
            <a:chOff x="-178462" y="1828800"/>
            <a:chExt cx="10009850" cy="897529"/>
          </a:xfrm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6714" y="1828800"/>
              <a:ext cx="1430218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86419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7734" y="1828800"/>
              <a:ext cx="7763654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CHI TIẾT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4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6" y="1464984"/>
            <a:ext cx="6567130" cy="677093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07060" y="237563"/>
            <a:ext cx="6005128" cy="538609"/>
            <a:chOff x="-178462" y="1828800"/>
            <a:chExt cx="10009850" cy="897529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531" y="1828800"/>
              <a:ext cx="914399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86419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67734" y="1828800"/>
              <a:ext cx="7763654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3924" y="831999"/>
            <a:ext cx="6931304" cy="571430"/>
            <a:chOff x="644526" y="2766774"/>
            <a:chExt cx="11553677" cy="952377"/>
          </a:xfrm>
        </p:grpSpPr>
        <p:sp>
          <p:nvSpPr>
            <p:cNvPr id="9" name="TextBox 8"/>
            <p:cNvSpPr txBox="1"/>
            <p:nvPr/>
          </p:nvSpPr>
          <p:spPr>
            <a:xfrm>
              <a:off x="1906585" y="2766774"/>
              <a:ext cx="10291618" cy="89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306" y="2795827"/>
              <a:ext cx="716635" cy="92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86419"/>
              <a:r>
                <a:rPr lang="en-US" sz="3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393498" y="4762443"/>
            <a:ext cx="7315200" cy="21420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146122" tIns="73061" rIns="146122" bIns="73061">
            <a:spAutoFit/>
          </a:bodyPr>
          <a:lstStyle/>
          <a:p>
            <a:pPr marL="547822" indent="-547822">
              <a:buFont typeface="Wingdings" pitchFamily="2" charset="2"/>
              <a:buChar char="§"/>
            </a:pPr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người có công lao lớn trong cuộc kháng chiến chống quân Mông- Nguyên lần thứ 2 (1285) và lần thứ 3 (1287- 1288)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93498" y="2386640"/>
            <a:ext cx="7315200" cy="1034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46122" tIns="73061" rIns="146122" bIns="73061">
            <a:spAutoFit/>
          </a:bodyPr>
          <a:lstStyle/>
          <a:p>
            <a:pPr marL="547822" indent="-547822">
              <a:buFont typeface="Wingdings" pitchFamily="2" charset="2"/>
              <a:buChar char="§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(1231?-1300)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tộc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3498" y="3769194"/>
            <a:ext cx="7315200" cy="5908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46122" tIns="73061" rIns="146122" bIns="73061">
            <a:spAutoFit/>
          </a:bodyPr>
          <a:lstStyle/>
          <a:p>
            <a:pPr marL="547822" indent="-547822">
              <a:buFont typeface="Wingdings" pitchFamily="2" charset="2"/>
              <a:buChar char="§"/>
            </a:pP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9B4C256-F853-4901-ADF8-017A928DFE97}"/>
              </a:ext>
            </a:extLst>
          </p:cNvPr>
          <p:cNvGrpSpPr/>
          <p:nvPr/>
        </p:nvGrpSpPr>
        <p:grpSpPr>
          <a:xfrm>
            <a:off x="5669658" y="4932717"/>
            <a:ext cx="1554485" cy="1554483"/>
            <a:chOff x="955451" y="2067273"/>
            <a:chExt cx="1295404" cy="129540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xmlns="" id="{25F0F51F-7483-4E91-9E93-B9E7C118C544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5811"/>
              <a:endParaRPr lang="en-US" sz="2200" dirty="0">
                <a:solidFill>
                  <a:prstClr val="white"/>
                </a:solidFill>
                <a:latin typeface="Time new roman"/>
              </a:endParaRPr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xmlns="" id="{0CC305BC-F321-4D01-8520-BCFAA61F061A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5811"/>
              <a:endParaRPr lang="en-US" sz="2200" dirty="0">
                <a:solidFill>
                  <a:prstClr val="white"/>
                </a:solidFill>
                <a:latin typeface="Time new roman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77850E5-8EE5-4417-9A26-B21A2280FFC2}"/>
              </a:ext>
            </a:extLst>
          </p:cNvPr>
          <p:cNvGrpSpPr/>
          <p:nvPr/>
        </p:nvGrpSpPr>
        <p:grpSpPr>
          <a:xfrm rot="5400000">
            <a:off x="5669625" y="3203191"/>
            <a:ext cx="1554485" cy="1554483"/>
            <a:chOff x="955451" y="2067273"/>
            <a:chExt cx="1295404" cy="1295403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xmlns="" id="{CEE73666-675A-41DF-9B97-DAEF1786F04A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5811"/>
              <a:endParaRPr lang="en-US" sz="2200" dirty="0">
                <a:solidFill>
                  <a:prstClr val="white"/>
                </a:solidFill>
                <a:latin typeface="Time new roman"/>
              </a:endParaRPr>
            </a:p>
          </p:txBody>
        </p:sp>
        <p:sp>
          <p:nvSpPr>
            <p:cNvPr id="9" name="Teardrop 8">
              <a:extLst>
                <a:ext uri="{FF2B5EF4-FFF2-40B4-BE49-F238E27FC236}">
                  <a16:creationId xmlns:a16="http://schemas.microsoft.com/office/drawing/2014/main" xmlns="" id="{F710CBBF-AF98-4451-90C9-ACE21514E3B1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5811"/>
              <a:endParaRPr lang="en-US" sz="2200" dirty="0">
                <a:solidFill>
                  <a:prstClr val="white"/>
                </a:solidFill>
                <a:latin typeface="Time new roman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C418CFF-EC9C-4655-A367-1E45E4CBBE98}"/>
              </a:ext>
            </a:extLst>
          </p:cNvPr>
          <p:cNvGrpSpPr/>
          <p:nvPr/>
        </p:nvGrpSpPr>
        <p:grpSpPr>
          <a:xfrm flipH="1">
            <a:off x="7425489" y="4932717"/>
            <a:ext cx="1554485" cy="1554483"/>
            <a:chOff x="955451" y="2067273"/>
            <a:chExt cx="1295404" cy="1295403"/>
          </a:xfrm>
          <a:solidFill>
            <a:schemeClr val="accent5">
              <a:lumMod val="50000"/>
            </a:schemeClr>
          </a:solidFill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xmlns="" id="{413284BB-B7BB-4C07-9C21-BCB273C007B2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5811"/>
              <a:endParaRPr lang="en-US" sz="2200" dirty="0">
                <a:solidFill>
                  <a:prstClr val="white"/>
                </a:solidFill>
                <a:latin typeface="Time new roman"/>
              </a:endParaRPr>
            </a:p>
          </p:txBody>
        </p:sp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xmlns="" id="{7354CEBD-BB49-4B27-8742-1704380D04BD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5811"/>
              <a:endParaRPr lang="en-US" sz="2200" dirty="0">
                <a:solidFill>
                  <a:prstClr val="white"/>
                </a:solidFill>
                <a:latin typeface="Time new roman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29C979E-1606-4331-9885-E82AF80E65DC}"/>
              </a:ext>
            </a:extLst>
          </p:cNvPr>
          <p:cNvGrpSpPr/>
          <p:nvPr/>
        </p:nvGrpSpPr>
        <p:grpSpPr>
          <a:xfrm rot="16200000" flipH="1">
            <a:off x="7425489" y="3203195"/>
            <a:ext cx="1554485" cy="1554483"/>
            <a:chOff x="955451" y="2067273"/>
            <a:chExt cx="1295404" cy="129540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xmlns="" id="{68060563-7D1A-4CC6-A0B4-540D4F48C4EC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5811"/>
              <a:endParaRPr lang="en-US" sz="2200" dirty="0">
                <a:solidFill>
                  <a:prstClr val="white"/>
                </a:solidFill>
                <a:latin typeface="Time new roman"/>
              </a:endParaRPr>
            </a:p>
          </p:txBody>
        </p:sp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xmlns="" id="{37D6F799-E852-48A4-A99C-F48B9FE3E091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5811"/>
              <a:endParaRPr lang="en-US" sz="2200" dirty="0">
                <a:solidFill>
                  <a:prstClr val="white"/>
                </a:solidFill>
                <a:latin typeface="Time new roman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28AE1B-5DEA-448F-82CE-E3BD0BCC7F95}"/>
              </a:ext>
            </a:extLst>
          </p:cNvPr>
          <p:cNvSpPr txBox="1"/>
          <p:nvPr/>
        </p:nvSpPr>
        <p:spPr>
          <a:xfrm>
            <a:off x="5858171" y="3735718"/>
            <a:ext cx="1177328" cy="510905"/>
          </a:xfrm>
          <a:prstGeom prst="rect">
            <a:avLst/>
          </a:prstGeom>
          <a:noFill/>
        </p:spPr>
        <p:txBody>
          <a:bodyPr wrap="square" lIns="129427" tIns="54862" rIns="129427" bIns="54862" rtlCol="0">
            <a:spAutoFit/>
          </a:bodyPr>
          <a:lstStyle/>
          <a:p>
            <a:pPr algn="ctr" defTabSz="1095811"/>
            <a:r>
              <a:rPr lang="en-US" altLang="ko-KR" sz="2600" b="1" i="1" dirty="0">
                <a:solidFill>
                  <a:prstClr val="white"/>
                </a:solidFill>
                <a:latin typeface="Time new roman"/>
                <a:cs typeface="Arial" pitchFamily="34" charset="0"/>
              </a:rPr>
              <a:t>HCST</a:t>
            </a:r>
            <a:endParaRPr lang="ko-KR" altLang="en-US" sz="2600" b="1" i="1" dirty="0">
              <a:solidFill>
                <a:prstClr val="white"/>
              </a:solidFill>
              <a:latin typeface="Time new roman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1FE12C-2369-453B-B038-D09EDBDE654D}"/>
              </a:ext>
            </a:extLst>
          </p:cNvPr>
          <p:cNvSpPr txBox="1"/>
          <p:nvPr/>
        </p:nvSpPr>
        <p:spPr>
          <a:xfrm>
            <a:off x="7545626" y="3308314"/>
            <a:ext cx="1177328" cy="1440390"/>
          </a:xfrm>
          <a:prstGeom prst="rect">
            <a:avLst/>
          </a:prstGeom>
          <a:noFill/>
        </p:spPr>
        <p:txBody>
          <a:bodyPr wrap="square" lIns="129427" tIns="54862" rIns="129427" bIns="54862" rtlCol="0">
            <a:spAutoFit/>
          </a:bodyPr>
          <a:lstStyle/>
          <a:p>
            <a:pPr algn="ctr" defTabSz="1095811"/>
            <a:r>
              <a:rPr lang="en-US" altLang="ko-KR" b="1" i="1" dirty="0" err="1">
                <a:solidFill>
                  <a:prstClr val="black"/>
                </a:solidFill>
                <a:latin typeface="Time new roman"/>
                <a:cs typeface="Arial" pitchFamily="34" charset="0"/>
              </a:rPr>
              <a:t>Tên</a:t>
            </a:r>
            <a:r>
              <a:rPr lang="en-US" altLang="ko-KR" b="1" i="1" dirty="0">
                <a:solidFill>
                  <a:prstClr val="black"/>
                </a:solidFill>
                <a:latin typeface="Time new roman"/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prstClr val="black"/>
                </a:solidFill>
                <a:latin typeface="Time new roman"/>
                <a:cs typeface="Arial" pitchFamily="34" charset="0"/>
              </a:rPr>
              <a:t>tiếng</a:t>
            </a:r>
            <a:r>
              <a:rPr lang="en-US" altLang="ko-KR" b="1" i="1" dirty="0">
                <a:solidFill>
                  <a:prstClr val="black"/>
                </a:solidFill>
                <a:latin typeface="Time new roman"/>
                <a:cs typeface="Arial" pitchFamily="34" charset="0"/>
              </a:rPr>
              <a:t> </a:t>
            </a:r>
            <a:r>
              <a:rPr lang="en-US" altLang="ko-KR" b="1" i="1" dirty="0" err="1">
                <a:solidFill>
                  <a:prstClr val="black"/>
                </a:solidFill>
                <a:latin typeface="Time new roman"/>
                <a:cs typeface="Arial" pitchFamily="34" charset="0"/>
              </a:rPr>
              <a:t>Hán</a:t>
            </a:r>
            <a:endParaRPr lang="ko-KR" altLang="en-US" b="1" i="1" dirty="0">
              <a:solidFill>
                <a:prstClr val="black"/>
              </a:solidFill>
              <a:latin typeface="Time new roman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CA4870A-5BF2-466F-88A2-BDDA0E5A6733}"/>
              </a:ext>
            </a:extLst>
          </p:cNvPr>
          <p:cNvSpPr txBox="1"/>
          <p:nvPr/>
        </p:nvSpPr>
        <p:spPr>
          <a:xfrm>
            <a:off x="5855138" y="5370881"/>
            <a:ext cx="1177328" cy="510905"/>
          </a:xfrm>
          <a:prstGeom prst="rect">
            <a:avLst/>
          </a:prstGeom>
          <a:noFill/>
        </p:spPr>
        <p:txBody>
          <a:bodyPr wrap="square" lIns="129427" tIns="54862" rIns="129427" bIns="54862" rtlCol="0">
            <a:spAutoFit/>
          </a:bodyPr>
          <a:lstStyle/>
          <a:p>
            <a:pPr algn="ctr" defTabSz="1095811"/>
            <a:r>
              <a:rPr lang="en-US" altLang="ko-KR" sz="2600" b="1" i="1">
                <a:solidFill>
                  <a:prstClr val="black"/>
                </a:solidFill>
                <a:latin typeface="Time new roman"/>
                <a:cs typeface="Arial" pitchFamily="34" charset="0"/>
              </a:rPr>
              <a:t>PTBĐ</a:t>
            </a:r>
            <a:endParaRPr lang="ko-KR" altLang="en-US" sz="2600" b="1" i="1" dirty="0">
              <a:solidFill>
                <a:prstClr val="black"/>
              </a:solidFill>
              <a:latin typeface="Time new roman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6D17F0-3250-49DF-9ACC-8A93A354F0FF}"/>
              </a:ext>
            </a:extLst>
          </p:cNvPr>
          <p:cNvSpPr txBox="1"/>
          <p:nvPr/>
        </p:nvSpPr>
        <p:spPr>
          <a:xfrm>
            <a:off x="7200078" y="5151717"/>
            <a:ext cx="1850619" cy="997194"/>
          </a:xfrm>
          <a:prstGeom prst="rect">
            <a:avLst/>
          </a:prstGeom>
          <a:noFill/>
        </p:spPr>
        <p:txBody>
          <a:bodyPr wrap="square" lIns="129427" tIns="54862" rIns="129427" bIns="54862" rtlCol="0">
            <a:spAutoFit/>
          </a:bodyPr>
          <a:lstStyle/>
          <a:p>
            <a:pPr algn="ctr" defTabSz="1095811"/>
            <a:r>
              <a:rPr lang="en-US" altLang="ko-KR" b="1">
                <a:solidFill>
                  <a:prstClr val="white"/>
                </a:solidFill>
                <a:latin typeface="Time new roman"/>
                <a:cs typeface="Arial" pitchFamily="34" charset="0"/>
              </a:rPr>
              <a:t>Thể </a:t>
            </a:r>
          </a:p>
          <a:p>
            <a:pPr algn="ctr" defTabSz="1095811"/>
            <a:r>
              <a:rPr lang="en-US" altLang="ko-KR" b="1">
                <a:solidFill>
                  <a:prstClr val="white"/>
                </a:solidFill>
                <a:latin typeface="Time new roman"/>
                <a:cs typeface="Arial" pitchFamily="34" charset="0"/>
              </a:rPr>
              <a:t>loại</a:t>
            </a:r>
            <a:endParaRPr lang="ko-KR" altLang="en-US" b="1" dirty="0">
              <a:solidFill>
                <a:prstClr val="white"/>
              </a:solidFill>
              <a:latin typeface="Time new roman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07059" y="237553"/>
            <a:ext cx="6005127" cy="538609"/>
            <a:chOff x="-178461" y="1828800"/>
            <a:chExt cx="10009849" cy="897622"/>
          </a:xfrm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440266" y="1210077"/>
              <a:ext cx="886538" cy="212399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0563"/>
              <a:endParaRPr lang="en-US" sz="2600">
                <a:solidFill>
                  <a:prstClr val="white"/>
                </a:solidFill>
                <a:latin typeface="Time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2531" y="1828800"/>
              <a:ext cx="914399" cy="89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90563"/>
              <a:r>
                <a:rPr lang="en-US" b="1" dirty="0">
                  <a:solidFill>
                    <a:prstClr val="white"/>
                  </a:solidFill>
                  <a:latin typeface="Time new roman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67734" y="1828800"/>
              <a:ext cx="7763654" cy="89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90563"/>
              <a:r>
                <a:rPr lang="en-US" b="1">
                  <a:solidFill>
                    <a:srgbClr val="31859C"/>
                  </a:solidFill>
                  <a:latin typeface="Time new roman"/>
                  <a:cs typeface="Tahoma" panose="020B0604030504040204" pitchFamily="34" charset="0"/>
                </a:rPr>
                <a:t>TÌM HIỂU CHUNG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3924" y="831990"/>
            <a:ext cx="6931304" cy="571430"/>
            <a:chOff x="644526" y="2766774"/>
            <a:chExt cx="11553677" cy="952377"/>
          </a:xfrm>
        </p:grpSpPr>
        <p:sp>
          <p:nvSpPr>
            <p:cNvPr id="30" name="TextBox 29"/>
            <p:cNvSpPr txBox="1"/>
            <p:nvPr/>
          </p:nvSpPr>
          <p:spPr>
            <a:xfrm>
              <a:off x="1906585" y="2766774"/>
              <a:ext cx="10291618" cy="89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90563"/>
              <a:r>
                <a:rPr lang="en-US" b="1" i="1">
                  <a:solidFill>
                    <a:srgbClr val="4BACC6">
                      <a:lumMod val="75000"/>
                    </a:srgbClr>
                  </a:solidFill>
                  <a:latin typeface="Time new roman"/>
                  <a:ea typeface="Tahoma" panose="020B0604030504040204" pitchFamily="34" charset="0"/>
                  <a:cs typeface="Tahoma" panose="020B0604030504040204" pitchFamily="34" charset="0"/>
                </a:rPr>
                <a:t>Tác phẩm</a:t>
              </a:r>
              <a:endParaRPr lang="vi-VN" b="1" i="1">
                <a:solidFill>
                  <a:srgbClr val="4BACC6">
                    <a:lumMod val="75000"/>
                  </a:srgbClr>
                </a:solidFill>
                <a:latin typeface="Time new roman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90563"/>
              <a:endParaRPr lang="en-US" sz="2600">
                <a:solidFill>
                  <a:prstClr val="white"/>
                </a:solidFill>
                <a:latin typeface="Time new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17029" y="2795827"/>
              <a:ext cx="663195" cy="92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90563"/>
              <a:r>
                <a:rPr lang="en-US" sz="3000" b="1">
                  <a:solidFill>
                    <a:prstClr val="white"/>
                  </a:solidFill>
                  <a:latin typeface="Time new roman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601" y="2110111"/>
            <a:ext cx="5861455" cy="1932681"/>
          </a:xfrm>
          <a:prstGeom prst="rect">
            <a:avLst/>
          </a:prstGeom>
        </p:spPr>
        <p:txBody>
          <a:bodyPr wrap="square" lIns="146150" tIns="73075" rIns="146150" bIns="73075">
            <a:spAutoFit/>
          </a:bodyPr>
          <a:lstStyle/>
          <a:p>
            <a:pPr algn="just" defTabSz="1095942"/>
            <a:r>
              <a:rPr lang="en-US" dirty="0">
                <a:latin typeface="Time new roman"/>
                <a:cs typeface="Times New Roman" panose="02020603050405020304" pitchFamily="18" charset="0"/>
              </a:rPr>
              <a:t>Ra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Mông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2 (1285)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nhằm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giặc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thắng</a:t>
            </a:r>
            <a:r>
              <a:rPr lang="en-US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 new roman"/>
                <a:cs typeface="Times New Roman" panose="02020603050405020304" pitchFamily="18" charset="0"/>
              </a:rPr>
              <a:t>giặc</a:t>
            </a:r>
            <a:endParaRPr lang="en-SG" dirty="0"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57631" y="3612409"/>
            <a:ext cx="3651248" cy="1034094"/>
          </a:xfrm>
          <a:prstGeom prst="rect">
            <a:avLst/>
          </a:prstGeom>
        </p:spPr>
        <p:txBody>
          <a:bodyPr wrap="square" lIns="146150" tIns="73075" rIns="146150" bIns="73075">
            <a:spAutoFit/>
          </a:bodyPr>
          <a:lstStyle/>
          <a:p>
            <a:pPr algn="just" defTabSz="1095942"/>
            <a:r>
              <a:rPr lang="vi-VN" b="1" i="1" dirty="0">
                <a:latin typeface="Time new roman"/>
                <a:cs typeface="Times New Roman" panose="02020603050405020304" pitchFamily="18" charset="0"/>
              </a:rPr>
              <a:t>Dụ chư tỳ tướng hịch văn</a:t>
            </a:r>
            <a:endParaRPr lang="en-SG" b="1" i="1" dirty="0"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63742" y="5382144"/>
            <a:ext cx="3651248" cy="590896"/>
          </a:xfrm>
          <a:prstGeom prst="rect">
            <a:avLst/>
          </a:prstGeom>
        </p:spPr>
        <p:txBody>
          <a:bodyPr wrap="square" lIns="146150" tIns="73075" rIns="146150" bIns="73075">
            <a:spAutoFit/>
          </a:bodyPr>
          <a:lstStyle/>
          <a:p>
            <a:pPr algn="just" defTabSz="1095942"/>
            <a:r>
              <a:rPr lang="en-US" b="1" i="1">
                <a:latin typeface="Time new roman"/>
                <a:cs typeface="Times New Roman" panose="02020603050405020304" pitchFamily="18" charset="0"/>
              </a:rPr>
              <a:t>Hịch</a:t>
            </a:r>
            <a:endParaRPr lang="en-SG" b="1" i="1" dirty="0"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58818" y="5382144"/>
            <a:ext cx="3651248" cy="590896"/>
          </a:xfrm>
          <a:prstGeom prst="rect">
            <a:avLst/>
          </a:prstGeom>
        </p:spPr>
        <p:txBody>
          <a:bodyPr wrap="square" lIns="146150" tIns="73075" rIns="146150" bIns="73075">
            <a:spAutoFit/>
          </a:bodyPr>
          <a:lstStyle/>
          <a:p>
            <a:pPr algn="just" defTabSz="1095942"/>
            <a:r>
              <a:rPr lang="en-US" b="1" i="1">
                <a:latin typeface="Time new roman"/>
                <a:cs typeface="Times New Roman" panose="02020603050405020304" pitchFamily="18" charset="0"/>
              </a:rPr>
              <a:t>Nghị luận</a:t>
            </a:r>
            <a:endParaRPr lang="en-SG" b="1" i="1" dirty="0"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56" y="81691"/>
            <a:ext cx="3434756" cy="32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" grpId="0"/>
      <p:bldP spid="3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32" y="1464984"/>
            <a:ext cx="6567130" cy="67709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07060" y="237563"/>
            <a:ext cx="6005128" cy="538609"/>
            <a:chOff x="-178462" y="1828800"/>
            <a:chExt cx="10009850" cy="897529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2531" y="1828800"/>
              <a:ext cx="914399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86419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67734" y="1828800"/>
              <a:ext cx="7763654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3924" y="831999"/>
            <a:ext cx="6931304" cy="571430"/>
            <a:chOff x="644526" y="2766774"/>
            <a:chExt cx="11553677" cy="952377"/>
          </a:xfrm>
        </p:grpSpPr>
        <p:sp>
          <p:nvSpPr>
            <p:cNvPr id="10" name="TextBox 9"/>
            <p:cNvSpPr txBox="1"/>
            <p:nvPr/>
          </p:nvSpPr>
          <p:spPr>
            <a:xfrm>
              <a:off x="1906585" y="2766774"/>
              <a:ext cx="10291618" cy="89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Bố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cục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306" y="2795827"/>
              <a:ext cx="716637" cy="92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86419"/>
              <a:r>
                <a:rPr lang="en-US" sz="3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32602" y="2797702"/>
            <a:ext cx="2634192" cy="2634192"/>
            <a:chOff x="1816938" y="660866"/>
            <a:chExt cx="1646370" cy="1646370"/>
          </a:xfrm>
        </p:grpSpPr>
        <p:sp>
          <p:nvSpPr>
            <p:cNvPr id="27" name="Oval 26"/>
            <p:cNvSpPr/>
            <p:nvPr/>
          </p:nvSpPr>
          <p:spPr>
            <a:xfrm>
              <a:off x="1816938" y="660866"/>
              <a:ext cx="1646370" cy="16463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2058043" y="901971"/>
              <a:ext cx="1164160" cy="1164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algn="ctr" defTabSz="26286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9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61030" y="2567279"/>
            <a:ext cx="1317096" cy="1317096"/>
            <a:chOff x="2228531" y="293"/>
            <a:chExt cx="823185" cy="823185"/>
          </a:xfrm>
        </p:grpSpPr>
        <p:sp>
          <p:nvSpPr>
            <p:cNvPr id="25" name="Oval 24"/>
            <p:cNvSpPr/>
            <p:nvPr/>
          </p:nvSpPr>
          <p:spPr>
            <a:xfrm>
              <a:off x="2228531" y="293"/>
              <a:ext cx="823185" cy="8231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2812566"/>
                <a:satOff val="-4220"/>
                <a:lumOff val="-686"/>
                <a:alphaOff val="0"/>
              </a:schemeClr>
            </a:fillRef>
            <a:effectRef idx="0">
              <a:schemeClr val="accent3">
                <a:alpha val="50000"/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6"/>
            <p:cNvSpPr/>
            <p:nvPr/>
          </p:nvSpPr>
          <p:spPr>
            <a:xfrm>
              <a:off x="2349084" y="120846"/>
              <a:ext cx="582079" cy="582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12788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195538" y="4756324"/>
            <a:ext cx="1317096" cy="1317096"/>
            <a:chOff x="3300697" y="1072459"/>
            <a:chExt cx="823185" cy="823185"/>
          </a:xfrm>
        </p:grpSpPr>
        <p:sp>
          <p:nvSpPr>
            <p:cNvPr id="23" name="Oval 22"/>
            <p:cNvSpPr/>
            <p:nvPr/>
          </p:nvSpPr>
          <p:spPr>
            <a:xfrm>
              <a:off x="3300697" y="1072459"/>
              <a:ext cx="823185" cy="8231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alpha val="50000"/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Oval 8"/>
            <p:cNvSpPr/>
            <p:nvPr/>
          </p:nvSpPr>
          <p:spPr>
            <a:xfrm>
              <a:off x="3421250" y="1193012"/>
              <a:ext cx="582079" cy="582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12788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11105" y="4690865"/>
            <a:ext cx="1317096" cy="1317096"/>
            <a:chOff x="2228531" y="2144625"/>
            <a:chExt cx="823185" cy="823185"/>
          </a:xfrm>
        </p:grpSpPr>
        <p:sp>
          <p:nvSpPr>
            <p:cNvPr id="21" name="Oval 20"/>
            <p:cNvSpPr/>
            <p:nvPr/>
          </p:nvSpPr>
          <p:spPr>
            <a:xfrm>
              <a:off x="2228531" y="2144625"/>
              <a:ext cx="823185" cy="8231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8437698"/>
                <a:satOff val="-12660"/>
                <a:lumOff val="-2059"/>
                <a:alphaOff val="0"/>
              </a:schemeClr>
            </a:fillRef>
            <a:effectRef idx="0">
              <a:schemeClr val="accent3">
                <a:alpha val="50000"/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10"/>
            <p:cNvSpPr/>
            <p:nvPr/>
          </p:nvSpPr>
          <p:spPr>
            <a:xfrm>
              <a:off x="2349084" y="2265178"/>
              <a:ext cx="582079" cy="582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12788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74078" y="2524924"/>
            <a:ext cx="1317096" cy="1317096"/>
            <a:chOff x="1156365" y="1072459"/>
            <a:chExt cx="823185" cy="823185"/>
          </a:xfrm>
        </p:grpSpPr>
        <p:sp>
          <p:nvSpPr>
            <p:cNvPr id="19" name="Oval 18"/>
            <p:cNvSpPr/>
            <p:nvPr/>
          </p:nvSpPr>
          <p:spPr>
            <a:xfrm>
              <a:off x="1156365" y="1072459"/>
              <a:ext cx="823185" cy="8231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12"/>
            <p:cNvSpPr/>
            <p:nvPr/>
          </p:nvSpPr>
          <p:spPr>
            <a:xfrm>
              <a:off x="1276918" y="1193012"/>
              <a:ext cx="582079" cy="582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127881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928210" y="3197746"/>
            <a:ext cx="1770034" cy="1723533"/>
          </a:xfrm>
          <a:prstGeom prst="rect">
            <a:avLst/>
          </a:prstGeom>
          <a:noFill/>
        </p:spPr>
        <p:txBody>
          <a:bodyPr wrap="square" lIns="146170" tIns="73085" rIns="146170" bIns="73085" rtlCol="0">
            <a:spAutoFit/>
          </a:bodyPr>
          <a:lstStyle/>
          <a:p>
            <a:r>
              <a:rPr lang="en-US" sz="5100" b="1" i="1">
                <a:latin typeface="Times New Roman" pitchFamily="18" charset="0"/>
                <a:cs typeface="Times New Roman" pitchFamily="18" charset="0"/>
              </a:rPr>
              <a:t>Bố cục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91264" y="2603185"/>
            <a:ext cx="623728" cy="935624"/>
          </a:xfrm>
          <a:prstGeom prst="rect">
            <a:avLst/>
          </a:prstGeom>
          <a:noFill/>
        </p:spPr>
        <p:txBody>
          <a:bodyPr wrap="none" lIns="146170" tIns="73085" rIns="146170" bIns="73085" rtlCol="0">
            <a:spAutoFit/>
          </a:bodyPr>
          <a:lstStyle/>
          <a:p>
            <a:r>
              <a:rPr lang="en-US" sz="5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08677" y="2718394"/>
            <a:ext cx="623728" cy="935624"/>
          </a:xfrm>
          <a:prstGeom prst="rect">
            <a:avLst/>
          </a:prstGeom>
          <a:noFill/>
        </p:spPr>
        <p:txBody>
          <a:bodyPr wrap="none" lIns="146170" tIns="73085" rIns="146170" bIns="73085" rtlCol="0">
            <a:spAutoFit/>
          </a:bodyPr>
          <a:lstStyle/>
          <a:p>
            <a:r>
              <a:rPr lang="en-US" sz="5100" b="1" i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493462" y="4907425"/>
            <a:ext cx="623728" cy="935624"/>
          </a:xfrm>
          <a:prstGeom prst="rect">
            <a:avLst/>
          </a:prstGeom>
          <a:noFill/>
        </p:spPr>
        <p:txBody>
          <a:bodyPr wrap="none" lIns="146170" tIns="73085" rIns="146170" bIns="73085" rtlCol="0">
            <a:spAutoFit/>
          </a:bodyPr>
          <a:lstStyle/>
          <a:p>
            <a:r>
              <a:rPr lang="en-US" sz="5100" b="1" i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8784" y="4907425"/>
            <a:ext cx="623728" cy="935624"/>
          </a:xfrm>
          <a:prstGeom prst="rect">
            <a:avLst/>
          </a:prstGeom>
          <a:noFill/>
        </p:spPr>
        <p:txBody>
          <a:bodyPr wrap="none" lIns="146170" tIns="73085" rIns="146170" bIns="73085" rtlCol="0">
            <a:spAutoFit/>
          </a:bodyPr>
          <a:lstStyle/>
          <a:p>
            <a:r>
              <a:rPr lang="en-US" sz="5100" b="1" i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34967" y="1810552"/>
            <a:ext cx="3651630" cy="1920509"/>
          </a:xfrm>
          <a:prstGeom prst="rect">
            <a:avLst/>
          </a:prstGeom>
        </p:spPr>
        <p:txBody>
          <a:bodyPr wrap="square" lIns="146170" tIns="73085" rIns="146170" bIns="73085">
            <a:spAutoFit/>
          </a:bodyPr>
          <a:lstStyle/>
          <a:p>
            <a:pPr defTabSz="1095942"/>
            <a:r>
              <a:rPr lang="vi-VN" b="1" i="1">
                <a:latin typeface="Times New Roman"/>
              </a:rPr>
              <a:t>Từ đầu </a:t>
            </a:r>
            <a:r>
              <a:rPr lang="en-US" b="1" i="1">
                <a:latin typeface="Calibri Light"/>
              </a:rPr>
              <a:t>…</a:t>
            </a:r>
            <a:r>
              <a:rPr lang="vi-VN" b="1" i="1">
                <a:latin typeface="Times New Roman"/>
              </a:rPr>
              <a:t> “còn lưu tiếng tốt” </a:t>
            </a:r>
            <a:endParaRPr lang="en-US" b="1" i="1">
              <a:latin typeface="Calibri Light"/>
            </a:endParaRPr>
          </a:p>
          <a:p>
            <a:pPr defTabSz="1095942"/>
            <a:r>
              <a:rPr lang="en-US" b="1" i="1">
                <a:solidFill>
                  <a:srgbClr val="FF0000"/>
                </a:solidFill>
                <a:latin typeface="Times New Roman"/>
                <a:sym typeface="Wingdings" pitchFamily="2" charset="2"/>
              </a:rPr>
              <a:t> </a:t>
            </a:r>
            <a:r>
              <a:rPr lang="vi-VN" b="1" i="1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b="1" i="1">
                <a:solidFill>
                  <a:srgbClr val="FF0000"/>
                </a:solidFill>
                <a:latin typeface="Times New Roman"/>
              </a:rPr>
              <a:t>êu gương </a:t>
            </a:r>
            <a:endParaRPr lang="en-US" b="1" i="1">
              <a:solidFill>
                <a:srgbClr val="FF0000"/>
              </a:solidFill>
              <a:latin typeface="Times New Roman"/>
            </a:endParaRPr>
          </a:p>
          <a:p>
            <a:pPr defTabSz="1095942"/>
            <a:r>
              <a:rPr lang="vi-VN" b="1" i="1">
                <a:solidFill>
                  <a:srgbClr val="FF0000"/>
                </a:solidFill>
                <a:latin typeface="Times New Roman"/>
              </a:rPr>
              <a:t>trung thần nghĩa sĩ)</a:t>
            </a:r>
            <a:endParaRPr lang="vi-VN" b="1" i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62861" y="1810579"/>
            <a:ext cx="3282592" cy="2363707"/>
          </a:xfrm>
          <a:prstGeom prst="rect">
            <a:avLst/>
          </a:prstGeom>
        </p:spPr>
        <p:txBody>
          <a:bodyPr wrap="square" lIns="146170" tIns="73085" rIns="146170" bIns="73085">
            <a:spAutoFit/>
          </a:bodyPr>
          <a:lstStyle/>
          <a:p>
            <a:r>
              <a:rPr lang="en-US" b="1" i="1">
                <a:solidFill>
                  <a:srgbClr val="44546A"/>
                </a:solidFill>
                <a:latin typeface="Calibri Light"/>
              </a:rPr>
              <a:t> </a:t>
            </a:r>
            <a:r>
              <a:rPr lang="vi-VN" b="1" i="1">
                <a:latin typeface="Times New Roman"/>
              </a:rPr>
              <a:t>T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iếp …</a:t>
            </a:r>
            <a:r>
              <a:rPr lang="vi-VN" b="1" i="1">
                <a:latin typeface="Times New Roman"/>
              </a:rPr>
              <a:t> “vui lòng” </a:t>
            </a:r>
            <a:endParaRPr lang="en-US" b="1" i="1">
              <a:latin typeface="Times New Roman"/>
            </a:endParaRPr>
          </a:p>
          <a:p>
            <a:r>
              <a:rPr lang="en-US" b="1" i="1">
                <a:solidFill>
                  <a:srgbClr val="FF0000"/>
                </a:solidFill>
                <a:latin typeface="Times New Roman"/>
                <a:sym typeface="Wingdings" pitchFamily="2" charset="2"/>
              </a:rPr>
              <a:t> </a:t>
            </a:r>
            <a:r>
              <a:rPr lang="vi-VN" b="1" i="1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i="1">
                <a:solidFill>
                  <a:srgbClr val="FF0000"/>
                </a:solidFill>
                <a:latin typeface="Times New Roman"/>
              </a:rPr>
              <a:t>ình hình đất nước hiện tại và nỗi lòng của chủ tướng)</a:t>
            </a:r>
            <a:endParaRPr lang="en-US" i="1"/>
          </a:p>
        </p:txBody>
      </p:sp>
      <p:sp>
        <p:nvSpPr>
          <p:cNvPr id="36" name="Rectangle 35"/>
          <p:cNvSpPr/>
          <p:nvPr/>
        </p:nvSpPr>
        <p:spPr>
          <a:xfrm>
            <a:off x="11507195" y="4690867"/>
            <a:ext cx="3081536" cy="2806906"/>
          </a:xfrm>
          <a:prstGeom prst="rect">
            <a:avLst/>
          </a:prstGeom>
        </p:spPr>
        <p:txBody>
          <a:bodyPr wrap="square" lIns="146170" tIns="73085" rIns="146170" bIns="73085">
            <a:spAutoFit/>
          </a:bodyPr>
          <a:lstStyle/>
          <a:p>
            <a:pPr defTabSz="1095942"/>
            <a:r>
              <a:rPr lang="vi-VN" b="1" i="1">
                <a:latin typeface="Times New Roman"/>
              </a:rPr>
              <a:t>T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iếp …</a:t>
            </a:r>
            <a:r>
              <a:rPr lang="en-US" b="1" i="1">
                <a:latin typeface="Calibri Light"/>
                <a:cs typeface="Times New Roman" panose="02020603050405020304" pitchFamily="18" charset="0"/>
              </a:rPr>
              <a:t> </a:t>
            </a:r>
            <a:r>
              <a:rPr lang="vi-VN" b="1" i="1">
                <a:latin typeface="Times New Roman"/>
              </a:rPr>
              <a:t>“không muốn </a:t>
            </a:r>
            <a:r>
              <a:rPr lang="en-US" b="1" i="1">
                <a:latin typeface="Calibri Light"/>
              </a:rPr>
              <a:t>… </a:t>
            </a:r>
            <a:r>
              <a:rPr lang="vi-VN" b="1" i="1">
                <a:latin typeface="Times New Roman"/>
              </a:rPr>
              <a:t>được không ?” </a:t>
            </a:r>
            <a:r>
              <a:rPr lang="en-US" b="1" i="1">
                <a:latin typeface="Calibri Light"/>
              </a:rPr>
              <a:t> </a:t>
            </a:r>
          </a:p>
          <a:p>
            <a:pPr defTabSz="1095942"/>
            <a:r>
              <a:rPr lang="en-US" b="1" i="1">
                <a:solidFill>
                  <a:srgbClr val="FF0000"/>
                </a:solidFill>
                <a:latin typeface="Calibri Light"/>
                <a:sym typeface="Wingdings" pitchFamily="2" charset="2"/>
              </a:rPr>
              <a:t> </a:t>
            </a:r>
            <a:r>
              <a:rPr lang="vi-VN" b="1" i="1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b="1" i="1">
                <a:solidFill>
                  <a:srgbClr val="FF0000"/>
                </a:solidFill>
                <a:latin typeface="Times New Roman"/>
              </a:rPr>
              <a:t>hân tích phải trái, làm rõ đúng sai)</a:t>
            </a:r>
            <a:endParaRPr lang="vi-VN" b="1" i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80518" y="4806110"/>
            <a:ext cx="3081536" cy="2363707"/>
          </a:xfrm>
          <a:prstGeom prst="rect">
            <a:avLst/>
          </a:prstGeom>
        </p:spPr>
        <p:txBody>
          <a:bodyPr wrap="square" lIns="146170" tIns="73085" rIns="146170" bIns="73085">
            <a:spAutoFit/>
          </a:bodyPr>
          <a:lstStyle/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b="1" i="1">
                <a:latin typeface="Times New Roman"/>
              </a:rPr>
              <a:t>òn lại</a:t>
            </a:r>
            <a:r>
              <a:rPr lang="en-US" b="1" i="1">
                <a:latin typeface="Calibri Light"/>
              </a:rPr>
              <a:t> </a:t>
            </a:r>
          </a:p>
          <a:p>
            <a:r>
              <a:rPr lang="en-US" b="1" i="1">
                <a:solidFill>
                  <a:srgbClr val="FF0000"/>
                </a:solidFill>
                <a:latin typeface="Calibri Light"/>
                <a:sym typeface="Wingdings" pitchFamily="2" charset="2"/>
              </a:rPr>
              <a:t> </a:t>
            </a:r>
            <a:r>
              <a:rPr lang="vi-VN" b="1" i="1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b="1" i="1">
                <a:solidFill>
                  <a:srgbClr val="FF0000"/>
                </a:solidFill>
                <a:latin typeface="Times New Roman"/>
              </a:rPr>
              <a:t>êu nhiệm vụ cấp bách, khích lệ tinh thần chiến đấu)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3159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7060" y="237563"/>
            <a:ext cx="6005128" cy="538609"/>
            <a:chOff x="-178462" y="1828800"/>
            <a:chExt cx="10009850" cy="897529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6714" y="1828800"/>
              <a:ext cx="1430218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86419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67734" y="1828800"/>
              <a:ext cx="7763654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CHI TIẾT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3924" y="831999"/>
            <a:ext cx="6931304" cy="571430"/>
            <a:chOff x="644526" y="2766774"/>
            <a:chExt cx="11553677" cy="952377"/>
          </a:xfrm>
        </p:grpSpPr>
        <p:sp>
          <p:nvSpPr>
            <p:cNvPr id="9" name="TextBox 8"/>
            <p:cNvSpPr txBox="1"/>
            <p:nvPr/>
          </p:nvSpPr>
          <p:spPr>
            <a:xfrm>
              <a:off x="1906585" y="2766774"/>
              <a:ext cx="10291618" cy="89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 i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 gương trung thần, nghĩa sĩ</a:t>
              </a:r>
              <a:endParaRPr lang="vi-VN" b="1" i="1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306" y="2795827"/>
              <a:ext cx="716635" cy="92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86419"/>
              <a:r>
                <a:rPr lang="en-US" sz="3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1035" y="1482065"/>
            <a:ext cx="1814454" cy="47576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46186" tIns="73093" rIns="146186" bIns="73093" spcCol="0" rtlCol="0" anchor="ctr"/>
          <a:lstStyle/>
          <a:p>
            <a:pPr algn="ctr"/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39">
            <a:extLst>
              <a:ext uri="{FF2B5EF4-FFF2-40B4-BE49-F238E27FC236}">
                <a16:creationId xmlns:a16="http://schemas.microsoft.com/office/drawing/2014/main" xmlns="" id="{1F605413-19F8-4349-9E9C-AF4EC2717135}"/>
              </a:ext>
            </a:extLst>
          </p:cNvPr>
          <p:cNvSpPr txBox="1"/>
          <p:nvPr/>
        </p:nvSpPr>
        <p:spPr>
          <a:xfrm>
            <a:off x="3210744" y="1756736"/>
            <a:ext cx="2505790" cy="7755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09637" tIns="54862" rIns="109637" bIns="54862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246">
              <a:defRPr/>
            </a:pPr>
            <a:r>
              <a:rPr lang="en-US" altLang="zh-CN" sz="43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Tướng</a:t>
            </a:r>
            <a:endParaRPr lang="zh-CN" altLang="en-US" sz="43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39">
            <a:extLst>
              <a:ext uri="{FF2B5EF4-FFF2-40B4-BE49-F238E27FC236}">
                <a16:creationId xmlns:a16="http://schemas.microsoft.com/office/drawing/2014/main" xmlns="" id="{ED5EFDA2-ACCA-443D-8CF8-00847F590A32}"/>
              </a:ext>
            </a:extLst>
          </p:cNvPr>
          <p:cNvSpPr txBox="1"/>
          <p:nvPr/>
        </p:nvSpPr>
        <p:spPr>
          <a:xfrm>
            <a:off x="3388375" y="3609641"/>
            <a:ext cx="2649894" cy="7755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09637" tIns="54862" rIns="109637" bIns="54862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246">
              <a:defRPr/>
            </a:pPr>
            <a:r>
              <a:rPr lang="en-US" altLang="zh-CN" sz="43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Gia </a:t>
            </a:r>
            <a:r>
              <a:rPr lang="en-US" altLang="zh-CN" sz="43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thần</a:t>
            </a:r>
            <a:endParaRPr lang="zh-CN" altLang="en-US" sz="43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39">
            <a:extLst>
              <a:ext uri="{FF2B5EF4-FFF2-40B4-BE49-F238E27FC236}">
                <a16:creationId xmlns:a16="http://schemas.microsoft.com/office/drawing/2014/main" xmlns="" id="{A0B5D6D5-EC4D-49E9-9C0F-82F40B310A2D}"/>
              </a:ext>
            </a:extLst>
          </p:cNvPr>
          <p:cNvSpPr txBox="1"/>
          <p:nvPr/>
        </p:nvSpPr>
        <p:spPr>
          <a:xfrm>
            <a:off x="3388375" y="5176059"/>
            <a:ext cx="2585278" cy="7755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09637" tIns="54862" rIns="109637" bIns="54862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6246">
              <a:defRPr/>
            </a:pPr>
            <a:r>
              <a:rPr lang="en-US" altLang="zh-CN" sz="4300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 </a:t>
            </a:r>
            <a:r>
              <a:rPr lang="en-US" altLang="zh-CN" sz="43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endParaRPr lang="zh-CN" altLang="en-US" sz="43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286">
            <a:off x="2167481" y="2036736"/>
            <a:ext cx="1348354" cy="13483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286">
            <a:off x="2270043" y="3323261"/>
            <a:ext cx="1348354" cy="13483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286">
            <a:off x="2220166" y="4748899"/>
            <a:ext cx="1348354" cy="134835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957348" y="1442212"/>
            <a:ext cx="4563927" cy="1624941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Do V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Lang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24849" y="3586481"/>
            <a:ext cx="2880320" cy="1144923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Nhượng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63072" y="5243768"/>
            <a:ext cx="2880320" cy="640176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Khoái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0E6946-1617-44C2-9F9F-CAD09681D4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t="20533" r="11551" b="27795"/>
          <a:stretch/>
        </p:blipFill>
        <p:spPr>
          <a:xfrm>
            <a:off x="10195520" y="1610966"/>
            <a:ext cx="4752528" cy="5095952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0346956" y="3067153"/>
            <a:ext cx="4248269" cy="2743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186" tIns="73093" rIns="146186" bIns="73093" rtlCol="0" anchor="ctr"/>
          <a:lstStyle/>
          <a:p>
            <a:pPr defTabSz="1461709"/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5070" y="6129837"/>
            <a:ext cx="109188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endParaRPr lang="en-US" dirty="0"/>
          </a:p>
        </p:txBody>
      </p:sp>
      <p:pic>
        <p:nvPicPr>
          <p:cNvPr id="23" name="图片 4">
            <a:extLst>
              <a:ext uri="{FF2B5EF4-FFF2-40B4-BE49-F238E27FC236}">
                <a16:creationId xmlns:a16="http://schemas.microsoft.com/office/drawing/2014/main" xmlns="" id="{ACCFEF31-A2E9-4ABB-81AA-D3CEBE7684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1290" y="6851104"/>
            <a:ext cx="11449800" cy="1274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4608" y="6949956"/>
            <a:ext cx="11161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286">
            <a:off x="588674" y="6752777"/>
            <a:ext cx="1348354" cy="13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7" grpId="0"/>
      <p:bldP spid="28" grpId="0"/>
      <p:bldP spid="29" grpId="0"/>
      <p:bldP spid="32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946" y="831999"/>
            <a:ext cx="10618085" cy="571430"/>
            <a:chOff x="644526" y="2766774"/>
            <a:chExt cx="17699112" cy="952377"/>
          </a:xfrm>
        </p:grpSpPr>
        <p:sp>
          <p:nvSpPr>
            <p:cNvPr id="9" name="TextBox 8"/>
            <p:cNvSpPr txBox="1"/>
            <p:nvPr/>
          </p:nvSpPr>
          <p:spPr>
            <a:xfrm>
              <a:off x="1906584" y="2766774"/>
              <a:ext cx="16437054" cy="89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 i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Tình hình đất nước và nỗi lòng chủ tướng</a:t>
              </a:r>
              <a:endParaRPr lang="vi-VN" b="1" i="1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306" y="2795827"/>
              <a:ext cx="716635" cy="92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86419"/>
              <a:r>
                <a:rPr lang="en-US" sz="3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282314" y="2017226"/>
            <a:ext cx="7315200" cy="2640718"/>
          </a:xfrm>
          <a:prstGeom prst="rect">
            <a:avLst/>
          </a:prstGeom>
        </p:spPr>
        <p:txBody>
          <a:bodyPr lIns="146186" tIns="73093" rIns="146186" bIns="73093">
            <a:spAutoFit/>
          </a:bodyPr>
          <a:lstStyle/>
          <a:p>
            <a:pPr>
              <a:buFontTx/>
              <a:buChar char="-"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sỉ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tham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vét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kho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1387" y="1996019"/>
            <a:ext cx="1516275" cy="25114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46186" tIns="73093" rIns="146186" bIns="73093" rtlCol="0">
            <a:spAutoFit/>
          </a:bodyPr>
          <a:lstStyle/>
          <a:p>
            <a:r>
              <a:rPr lang="en-US" sz="3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Tội ác của giặc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286">
            <a:off x="8446063" y="2577571"/>
            <a:ext cx="1348354" cy="134835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222977" y="2454820"/>
            <a:ext cx="3198568" cy="1920526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hách</a:t>
            </a:r>
            <a:endParaRPr lang="en-US" sz="3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349" y="1349693"/>
            <a:ext cx="4079187" cy="646326"/>
          </a:xfrm>
          <a:prstGeom prst="rect">
            <a:avLst/>
          </a:prstGeom>
          <a:noFill/>
        </p:spPr>
        <p:txBody>
          <a:bodyPr wrap="none" lIns="146186" tIns="73093" rIns="146186" bIns="73093" rtlCol="0">
            <a:spAutoFit/>
          </a:bodyPr>
          <a:lstStyle/>
          <a:p>
            <a:r>
              <a:rPr lang="en-US" sz="3200" b="1" i="1" u="sng">
                <a:latin typeface="Times New Roman" pitchFamily="18" charset="0"/>
                <a:cs typeface="Times New Roman" pitchFamily="18" charset="0"/>
              </a:rPr>
              <a:t>a. Tình hình đất nước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107060" y="237563"/>
            <a:ext cx="6005128" cy="538609"/>
            <a:chOff x="-178462" y="1828800"/>
            <a:chExt cx="10009850" cy="897529"/>
          </a:xfrm>
        </p:grpSpPr>
        <p:sp>
          <p:nvSpPr>
            <p:cNvPr id="23" name="Round Same Side Corner Rectangle 22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6714" y="1828800"/>
              <a:ext cx="1430218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86419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67734" y="1828800"/>
              <a:ext cx="7763654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CHI TIẾT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1018" y="4852419"/>
            <a:ext cx="1516275" cy="25114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46186" tIns="73093" rIns="146186" bIns="73093" rtlCol="0">
            <a:spAutoFit/>
          </a:bodyPr>
          <a:lstStyle/>
          <a:p>
            <a:r>
              <a:rPr lang="en-US" sz="3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02040" y="5371795"/>
            <a:ext cx="4032448" cy="1132499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nan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988263" y="5273246"/>
            <a:ext cx="4024179" cy="1329595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286">
            <a:off x="6657237" y="5131736"/>
            <a:ext cx="1348354" cy="1348354"/>
          </a:xfrm>
          <a:prstGeom prst="rect">
            <a:avLst/>
          </a:prstGeom>
        </p:spPr>
      </p:pic>
      <p:sp>
        <p:nvSpPr>
          <p:cNvPr id="38" name="Rectangle: Rounded Corners 16">
            <a:extLst>
              <a:ext uri="{FF2B5EF4-FFF2-40B4-BE49-F238E27FC236}">
                <a16:creationId xmlns:a16="http://schemas.microsoft.com/office/drawing/2014/main" xmlns="" id="{B40DF6BA-E2F1-486D-8330-06BBD0520ADF}"/>
              </a:ext>
            </a:extLst>
          </p:cNvPr>
          <p:cNvSpPr/>
          <p:nvPr/>
        </p:nvSpPr>
        <p:spPr>
          <a:xfrm>
            <a:off x="2502040" y="6910590"/>
            <a:ext cx="10789824" cy="1164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phẫn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/>
              </a:rPr>
              <a:t>K</a:t>
            </a:r>
            <a:r>
              <a:rPr lang="vi-VN" sz="3600" b="1" i="1" dirty="0">
                <a:solidFill>
                  <a:srgbClr val="FF0000"/>
                </a:solidFill>
                <a:latin typeface="Times New Roman"/>
              </a:rPr>
              <a:t>hơi gợi lòng căm thù giặc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2" grpId="0"/>
      <p:bldP spid="33" grpId="0"/>
      <p:bldP spid="34" grpId="0" animBg="1"/>
      <p:bldP spid="35" grpId="0"/>
      <p:bldP spid="36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946" y="831999"/>
            <a:ext cx="10618085" cy="571430"/>
            <a:chOff x="644526" y="2766774"/>
            <a:chExt cx="17699112" cy="952377"/>
          </a:xfrm>
        </p:grpSpPr>
        <p:sp>
          <p:nvSpPr>
            <p:cNvPr id="9" name="TextBox 8"/>
            <p:cNvSpPr txBox="1"/>
            <p:nvPr/>
          </p:nvSpPr>
          <p:spPr>
            <a:xfrm>
              <a:off x="1906584" y="2766774"/>
              <a:ext cx="16437054" cy="89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 i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Tình hình đất nước và nỗi lòng chủ tướng</a:t>
              </a:r>
              <a:endParaRPr lang="vi-VN" b="1" i="1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306" y="2795827"/>
              <a:ext cx="716635" cy="92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86419"/>
              <a:r>
                <a:rPr lang="en-US" sz="3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39349" y="1349693"/>
            <a:ext cx="4079187" cy="646326"/>
          </a:xfrm>
          <a:prstGeom prst="rect">
            <a:avLst/>
          </a:prstGeom>
          <a:noFill/>
        </p:spPr>
        <p:txBody>
          <a:bodyPr wrap="none" lIns="146186" tIns="73093" rIns="146186" bIns="73093" rtlCol="0">
            <a:spAutoFit/>
          </a:bodyPr>
          <a:lstStyle/>
          <a:p>
            <a:r>
              <a:rPr lang="en-US" sz="3200" b="1" i="1" u="sng">
                <a:latin typeface="Times New Roman" pitchFamily="18" charset="0"/>
                <a:cs typeface="Times New Roman" pitchFamily="18" charset="0"/>
              </a:rPr>
              <a:t>b. Nỗi lòng chủ tướng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2434" y="2156186"/>
            <a:ext cx="2867024" cy="2867024"/>
            <a:chOff x="1785" y="1136054"/>
            <a:chExt cx="1791890" cy="1791890"/>
          </a:xfrm>
        </p:grpSpPr>
        <p:sp>
          <p:nvSpPr>
            <p:cNvPr id="24" name="Oval 23"/>
            <p:cNvSpPr/>
            <p:nvPr/>
          </p:nvSpPr>
          <p:spPr>
            <a:xfrm>
              <a:off x="1785" y="1136054"/>
              <a:ext cx="1791890" cy="17918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264201" y="1398470"/>
              <a:ext cx="1267058" cy="12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46990" rIns="98614" bIns="46990" numCol="1" spcCol="1270" anchor="ctr" anchorCtr="0">
              <a:noAutofit/>
            </a:bodyPr>
            <a:lstStyle/>
            <a:p>
              <a:pPr algn="ctr" defTabSz="26290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9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74032" y="2156186"/>
            <a:ext cx="2867024" cy="2867024"/>
            <a:chOff x="1435298" y="1136054"/>
            <a:chExt cx="1791890" cy="1791890"/>
          </a:xfrm>
        </p:grpSpPr>
        <p:sp>
          <p:nvSpPr>
            <p:cNvPr id="22" name="Oval 21"/>
            <p:cNvSpPr/>
            <p:nvPr/>
          </p:nvSpPr>
          <p:spPr>
            <a:xfrm>
              <a:off x="1435298" y="1136054"/>
              <a:ext cx="1791890" cy="17918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alpha val="50000"/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6"/>
            <p:cNvSpPr/>
            <p:nvPr/>
          </p:nvSpPr>
          <p:spPr>
            <a:xfrm>
              <a:off x="1697714" y="1398470"/>
              <a:ext cx="1267058" cy="12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46990" rIns="98614" bIns="46990" numCol="1" spcCol="1270" anchor="ctr" anchorCtr="0">
              <a:noAutofit/>
            </a:bodyPr>
            <a:lstStyle/>
            <a:p>
              <a:pPr algn="ctr" defTabSz="26290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9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58922" y="2156186"/>
            <a:ext cx="2867024" cy="2867024"/>
            <a:chOff x="2868810" y="1136054"/>
            <a:chExt cx="1791890" cy="1791890"/>
          </a:xfrm>
        </p:grpSpPr>
        <p:sp>
          <p:nvSpPr>
            <p:cNvPr id="20" name="Oval 19"/>
            <p:cNvSpPr/>
            <p:nvPr/>
          </p:nvSpPr>
          <p:spPr>
            <a:xfrm>
              <a:off x="2868810" y="1136054"/>
              <a:ext cx="1791890" cy="17918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alpha val="50000"/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8"/>
            <p:cNvSpPr/>
            <p:nvPr/>
          </p:nvSpPr>
          <p:spPr>
            <a:xfrm>
              <a:off x="3131226" y="1398470"/>
              <a:ext cx="1267058" cy="12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46990" rIns="98614" bIns="46990" numCol="1" spcCol="1270" anchor="ctr" anchorCtr="0">
              <a:noAutofit/>
            </a:bodyPr>
            <a:lstStyle/>
            <a:p>
              <a:pPr algn="ctr" defTabSz="26290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9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130520" y="2156186"/>
            <a:ext cx="2867024" cy="2867024"/>
            <a:chOff x="4302323" y="1136054"/>
            <a:chExt cx="1791890" cy="1791890"/>
          </a:xfrm>
        </p:grpSpPr>
        <p:sp>
          <p:nvSpPr>
            <p:cNvPr id="18" name="Oval 17"/>
            <p:cNvSpPr/>
            <p:nvPr/>
          </p:nvSpPr>
          <p:spPr>
            <a:xfrm>
              <a:off x="4302323" y="1136054"/>
              <a:ext cx="1791890" cy="17918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10"/>
            <p:cNvSpPr/>
            <p:nvPr/>
          </p:nvSpPr>
          <p:spPr>
            <a:xfrm>
              <a:off x="4564739" y="1398470"/>
              <a:ext cx="1267058" cy="1267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14" tIns="46990" rIns="98614" bIns="46990" numCol="1" spcCol="1270" anchor="ctr" anchorCtr="0">
              <a:noAutofit/>
            </a:bodyPr>
            <a:lstStyle/>
            <a:p>
              <a:pPr algn="ctr" defTabSz="26290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90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761366" y="2900428"/>
            <a:ext cx="2290960" cy="1329595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800" b="1" i="1">
                <a:latin typeface="Times New Roman" pitchFamily="18" charset="0"/>
                <a:cs typeface="Times New Roman" pitchFamily="18" charset="0"/>
              </a:rPr>
              <a:t>Tột cùng lo lắng</a:t>
            </a:r>
            <a:endParaRPr lang="en-US" sz="3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12039" y="2900428"/>
            <a:ext cx="2211893" cy="1329595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800" b="1" i="1">
                <a:latin typeface="Times New Roman" pitchFamily="18" charset="0"/>
                <a:cs typeface="Times New Roman" pitchFamily="18" charset="0"/>
              </a:rPr>
              <a:t>Tột cùng đau xót</a:t>
            </a:r>
            <a:endParaRPr lang="en-US" sz="3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06478" y="2900428"/>
            <a:ext cx="2119472" cy="1329595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800" b="1" i="1">
                <a:latin typeface="Times New Roman" pitchFamily="18" charset="0"/>
                <a:cs typeface="Times New Roman" pitchFamily="18" charset="0"/>
              </a:rPr>
              <a:t>Tột cùng căm uất</a:t>
            </a:r>
            <a:endParaRPr lang="en-US" sz="3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74579" y="2785214"/>
            <a:ext cx="2292538" cy="1329595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800" b="1" i="1">
                <a:latin typeface="Times New Roman" pitchFamily="18" charset="0"/>
                <a:cs typeface="Times New Roman" pitchFamily="18" charset="0"/>
              </a:rPr>
              <a:t>Tột cùng hi sinh</a:t>
            </a:r>
            <a:endParaRPr lang="en-US" sz="3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1652" y="5435111"/>
            <a:ext cx="2124146" cy="1329595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800" b="1" i="1">
                <a:latin typeface="Times New Roman" pitchFamily="18" charset="0"/>
                <a:cs typeface="Times New Roman" pitchFamily="18" charset="0"/>
              </a:rPr>
              <a:t>mất ăn, mất ngủ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97965" y="5435111"/>
            <a:ext cx="3983654" cy="1329595"/>
          </a:xfrm>
          <a:prstGeom prst="rect">
            <a:avLst/>
          </a:prstGeom>
        </p:spPr>
        <p:txBody>
          <a:bodyPr wrap="none" lIns="146186" tIns="73093" rIns="146186" bIns="73093">
            <a:spAutoFit/>
          </a:bodyPr>
          <a:lstStyle/>
          <a:p>
            <a:r>
              <a:rPr lang="en-US" sz="3800" b="1" i="1">
                <a:latin typeface="Times New Roman" pitchFamily="18" charset="0"/>
                <a:cs typeface="Times New Roman" pitchFamily="18" charset="0"/>
              </a:rPr>
              <a:t>ruột đau như cắt,</a:t>
            </a:r>
          </a:p>
          <a:p>
            <a:r>
              <a:rPr lang="en-US" sz="3800" b="1" i="1">
                <a:latin typeface="Times New Roman" pitchFamily="18" charset="0"/>
                <a:cs typeface="Times New Roman" pitchFamily="18" charset="0"/>
              </a:rPr>
              <a:t>nước mắt đầm đìa</a:t>
            </a:r>
            <a:endParaRPr lang="en-US" sz="3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9715">
            <a:off x="999551" y="4549453"/>
            <a:ext cx="1348354" cy="13483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9715">
            <a:off x="4709538" y="4565639"/>
            <a:ext cx="1348354" cy="13483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9715">
            <a:off x="8281137" y="4565639"/>
            <a:ext cx="1348354" cy="13483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9715">
            <a:off x="11967945" y="4565639"/>
            <a:ext cx="1348354" cy="134835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557623" y="5382209"/>
            <a:ext cx="3559634" cy="1920526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800" b="1" i="1">
                <a:latin typeface="Times New Roman" pitchFamily="18" charset="0"/>
                <a:cs typeface="Times New Roman" pitchFamily="18" charset="0"/>
              </a:rPr>
              <a:t>xả thịt lột da, nuốt gan uống máu quân thù</a:t>
            </a:r>
            <a:endParaRPr lang="en-US" sz="3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272387" y="5420300"/>
            <a:ext cx="3070797" cy="1920526"/>
          </a:xfrm>
          <a:prstGeom prst="rect">
            <a:avLst/>
          </a:prstGeom>
        </p:spPr>
        <p:txBody>
          <a:bodyPr wrap="square" lIns="146186" tIns="73093" rIns="146186" bIns="73093">
            <a:spAutoFit/>
          </a:bodyPr>
          <a:lstStyle/>
          <a:p>
            <a:r>
              <a:rPr lang="en-US" sz="3800" b="1" i="1">
                <a:latin typeface="Times New Roman" pitchFamily="18" charset="0"/>
                <a:cs typeface="Times New Roman" pitchFamily="18" charset="0"/>
              </a:rPr>
              <a:t>dẫu cho trăm thân này… vui lòng</a:t>
            </a:r>
            <a:endParaRPr lang="en-US" sz="3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107060" y="237563"/>
            <a:ext cx="6005128" cy="538609"/>
            <a:chOff x="-178462" y="1828800"/>
            <a:chExt cx="10009850" cy="897529"/>
          </a:xfrm>
        </p:grpSpPr>
        <p:sp>
          <p:nvSpPr>
            <p:cNvPr id="47" name="Round Same Side Corner Rectangle 46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6714" y="1828800"/>
              <a:ext cx="1430218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86419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67734" y="1828800"/>
              <a:ext cx="7763654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CHI TIẾT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8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946" y="831999"/>
            <a:ext cx="10618085" cy="571430"/>
            <a:chOff x="644526" y="2766774"/>
            <a:chExt cx="17699112" cy="952377"/>
          </a:xfrm>
        </p:grpSpPr>
        <p:sp>
          <p:nvSpPr>
            <p:cNvPr id="9" name="TextBox 8"/>
            <p:cNvSpPr txBox="1"/>
            <p:nvPr/>
          </p:nvSpPr>
          <p:spPr>
            <a:xfrm>
              <a:off x="1906584" y="2766774"/>
              <a:ext cx="16437054" cy="89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 i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 tích phải trái, làm rõ đúng sai</a:t>
              </a:r>
              <a:endParaRPr lang="vi-VN" b="1" i="1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306" y="2795827"/>
              <a:ext cx="716635" cy="92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86419"/>
              <a:r>
                <a:rPr lang="en-US" sz="3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34650"/>
              </p:ext>
            </p:extLst>
          </p:nvPr>
        </p:nvGraphicFramePr>
        <p:xfrm>
          <a:off x="863283" y="2207076"/>
          <a:ext cx="10485120" cy="58250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3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19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4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i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800" b="1" i="1" baseline="0">
                          <a:latin typeface="Times New Roman" pitchFamily="18" charset="0"/>
                          <a:cs typeface="Times New Roman" pitchFamily="18" charset="0"/>
                        </a:rPr>
                        <a:t> ngươi</a:t>
                      </a:r>
                      <a:endParaRPr lang="en-US" sz="3800" b="1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i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3800" b="1" i="1" baseline="0">
                          <a:latin typeface="Times New Roman" pitchFamily="18" charset="0"/>
                          <a:cs typeface="Times New Roman" pitchFamily="18" charset="0"/>
                        </a:rPr>
                        <a:t> ta</a:t>
                      </a:r>
                      <a:endParaRPr lang="en-US" sz="3800" b="1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có mặc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ta cho áo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có ăn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ta cho cơm</a:t>
                      </a:r>
                      <a:endParaRPr lang="en-US" sz="2900" b="1" i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nhỏ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ta thăng chức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ít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ta cấp bổng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thủy</a:t>
                      </a:r>
                      <a:endParaRPr lang="vi-VN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ta cho thuyền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bộ</a:t>
                      </a:r>
                      <a:endParaRPr lang="vi-VN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thì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ta cho ngựa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439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sống chết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vui cười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39406" y="1349693"/>
            <a:ext cx="7368549" cy="646326"/>
          </a:xfrm>
          <a:prstGeom prst="rect">
            <a:avLst/>
          </a:prstGeom>
          <a:noFill/>
        </p:spPr>
        <p:txBody>
          <a:bodyPr wrap="none" lIns="146186" tIns="73093" rIns="146186" bIns="73093" rtlCol="0">
            <a:spAutoFit/>
          </a:bodyPr>
          <a:lstStyle/>
          <a:p>
            <a:r>
              <a:rPr lang="en-US" sz="3200" b="1" i="1" u="sng">
                <a:latin typeface="Times New Roman" pitchFamily="18" charset="0"/>
                <a:cs typeface="Times New Roman" pitchFamily="18" charset="0"/>
              </a:rPr>
              <a:t>a, Nhắc đến mối thân tình giữa chủ và tớ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286">
            <a:off x="11009553" y="4122340"/>
            <a:ext cx="1348354" cy="13483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154197" y="2386608"/>
            <a:ext cx="2189042" cy="54661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46186" tIns="73093" rIns="146186" bIns="73093">
            <a:spAutoFit/>
          </a:bodyPr>
          <a:lstStyle/>
          <a:p>
            <a:r>
              <a:rPr lang="en-US" sz="3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 đối xử chu đáo, hậu hĩnh </a:t>
            </a:r>
          </a:p>
          <a:p>
            <a:r>
              <a:rPr lang="en-US" sz="3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Mối quan hệ gắn bó khăng khít</a:t>
            </a:r>
            <a:endParaRPr lang="en-US" sz="3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07060" y="237563"/>
            <a:ext cx="6005128" cy="538609"/>
            <a:chOff x="-178462" y="1828800"/>
            <a:chExt cx="10009850" cy="897529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6714" y="1828800"/>
              <a:ext cx="1430218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86419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7734" y="1828800"/>
              <a:ext cx="7763654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CHI TIẾT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0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946" y="831999"/>
            <a:ext cx="10618085" cy="571430"/>
            <a:chOff x="644526" y="2766774"/>
            <a:chExt cx="17699112" cy="952377"/>
          </a:xfrm>
        </p:grpSpPr>
        <p:sp>
          <p:nvSpPr>
            <p:cNvPr id="9" name="TextBox 8"/>
            <p:cNvSpPr txBox="1"/>
            <p:nvPr/>
          </p:nvSpPr>
          <p:spPr>
            <a:xfrm>
              <a:off x="1906584" y="2766774"/>
              <a:ext cx="16437054" cy="897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 i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 tích phải trái, làm rõ đúng sai</a:t>
              </a:r>
              <a:endParaRPr lang="vi-VN" b="1" i="1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306" y="2795827"/>
              <a:ext cx="716635" cy="92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86419"/>
              <a:r>
                <a:rPr lang="en-US" sz="30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39349" y="1349693"/>
            <a:ext cx="6614496" cy="646326"/>
          </a:xfrm>
          <a:prstGeom prst="rect">
            <a:avLst/>
          </a:prstGeom>
          <a:noFill/>
        </p:spPr>
        <p:txBody>
          <a:bodyPr wrap="none" lIns="146186" tIns="73093" rIns="146186" bIns="73093" rtlCol="0">
            <a:spAutoFit/>
          </a:bodyPr>
          <a:lstStyle/>
          <a:p>
            <a:r>
              <a:rPr lang="en-US" sz="3200" b="1" i="1" u="sng">
                <a:latin typeface="Times New Roman" pitchFamily="18" charset="0"/>
                <a:cs typeface="Times New Roman" pitchFamily="18" charset="0"/>
              </a:rPr>
              <a:t>b, Phê phán những biểu hiện sai trái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47691"/>
              </p:ext>
            </p:extLst>
          </p:nvPr>
        </p:nvGraphicFramePr>
        <p:xfrm>
          <a:off x="828992" y="2156242"/>
          <a:ext cx="10485120" cy="50806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3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719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4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i="1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3800" b="1" i="1" baseline="0">
                          <a:latin typeface="Times New Roman" pitchFamily="18" charset="0"/>
                          <a:cs typeface="Times New Roman" pitchFamily="18" charset="0"/>
                        </a:rPr>
                        <a:t> cảnh đất nước</a:t>
                      </a:r>
                      <a:endParaRPr lang="en-US" sz="3800" b="1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="1" i="1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3800" b="1" i="1" baseline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độ bản thân</a:t>
                      </a:r>
                      <a:endParaRPr lang="en-US" sz="3800" b="1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chủ nhục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biết lo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Thấy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nước nhục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không biết thẹn</a:t>
                      </a:r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Hầu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quân giặc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biết tức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4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nhạc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biết căm</a:t>
                      </a:r>
                      <a:endParaRPr lang="en-US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439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chọi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gà, đánh bạc, săn bắn, uống...</a:t>
                      </a:r>
                      <a:endParaRPr lang="vi-VN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439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1"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2900" b="1" i="1" baseline="0">
                          <a:latin typeface="Times New Roman" pitchFamily="18" charset="0"/>
                          <a:cs typeface="Times New Roman" pitchFamily="18" charset="0"/>
                        </a:rPr>
                        <a:t> thú ruộng vườn, quyến luyến...</a:t>
                      </a:r>
                      <a:endParaRPr lang="vi-VN" sz="29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286">
            <a:off x="11009553" y="4122340"/>
            <a:ext cx="1348354" cy="13483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154197" y="2386608"/>
            <a:ext cx="2189042" cy="40871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146186" tIns="73093" rIns="146186" bIns="73093">
            <a:sp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ơ,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rỗi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07060" y="237563"/>
            <a:ext cx="6005128" cy="538609"/>
            <a:chOff x="-178462" y="1828800"/>
            <a:chExt cx="10009850" cy="897529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86419"/>
              <a:endParaRPr lang="en-US" sz="260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6714" y="1828800"/>
              <a:ext cx="1430218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86419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67734" y="1828800"/>
              <a:ext cx="7763654" cy="897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6419"/>
              <a:r>
                <a:rPr lang="en-US" b="1">
                  <a:solidFill>
                    <a:srgbClr val="31859C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CHI TIẾT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73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929</Words>
  <Application>Microsoft Office PowerPoint</Application>
  <PresentationFormat>Custom</PresentationFormat>
  <Paragraphs>162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Dell</cp:lastModifiedBy>
  <cp:revision>262</cp:revision>
  <dcterms:created xsi:type="dcterms:W3CDTF">2021-10-07T08:26:33Z</dcterms:created>
  <dcterms:modified xsi:type="dcterms:W3CDTF">2023-03-15T11:31:03Z</dcterms:modified>
</cp:coreProperties>
</file>